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9"/>
    <p:restoredTop sz="94687"/>
  </p:normalViewPr>
  <p:slideViewPr>
    <p:cSldViewPr snapToGrid="0" snapToObjects="1">
      <p:cViewPr varScale="1">
        <p:scale>
          <a:sx n="68" d="100"/>
          <a:sy n="68" d="100"/>
        </p:scale>
        <p:origin x="2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FCF5F-CA13-4844-AF7E-009EAED95FDF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14E63-0A10-AD41-AE8F-3CBBD58465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895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308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974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718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752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7246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551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801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146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7606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592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34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16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288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345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274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404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233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802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4E63-0A10-AD41-AE8F-3CBBD584656E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47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43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328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21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391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83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864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74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20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90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86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662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FE938-284A-A14B-B2EC-BC5173FDDE39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41E72-75E1-7945-9C18-629898461768}" type="slidenum">
              <a:rPr lang="fr-FR" smtClean="0"/>
              <a:t>‹#›</a:t>
            </a:fld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5BC6A51-D5B4-9E40-A226-6B67FEC604E7}"/>
              </a:ext>
            </a:extLst>
          </p:cNvPr>
          <p:cNvCxnSpPr/>
          <p:nvPr userDrawn="1"/>
        </p:nvCxnSpPr>
        <p:spPr>
          <a:xfrm>
            <a:off x="208344" y="6412376"/>
            <a:ext cx="9479665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0FC39D14-E4E6-8443-AAFA-0407C6CD1274}"/>
              </a:ext>
            </a:extLst>
          </p:cNvPr>
          <p:cNvSpPr txBox="1"/>
          <p:nvPr userDrawn="1"/>
        </p:nvSpPr>
        <p:spPr>
          <a:xfrm>
            <a:off x="6624638" y="6492519"/>
            <a:ext cx="3175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C.I.D. World </a:t>
            </a:r>
            <a:r>
              <a:rPr lang="fr-FR" sz="1200" dirty="0" err="1"/>
              <a:t>Congress</a:t>
            </a:r>
            <a:r>
              <a:rPr lang="fr-FR" sz="1200" dirty="0"/>
              <a:t> – </a:t>
            </a:r>
            <a:r>
              <a:rPr lang="fr-FR" sz="1200" dirty="0" err="1"/>
              <a:t>Athens</a:t>
            </a:r>
            <a:r>
              <a:rPr lang="fr-FR" sz="1200" dirty="0"/>
              <a:t> - 6/10 July 2022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7A692A-ECC4-D442-9284-297A049ED33E}"/>
              </a:ext>
            </a:extLst>
          </p:cNvPr>
          <p:cNvSpPr/>
          <p:nvPr userDrawn="1"/>
        </p:nvSpPr>
        <p:spPr>
          <a:xfrm>
            <a:off x="3399529" y="6509255"/>
            <a:ext cx="2588144" cy="2811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Book " The stars </a:t>
            </a:r>
            <a:r>
              <a:rPr lang="fr-FR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shine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night... "</a:t>
            </a:r>
            <a:endParaRPr lang="fr-FR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DFA806-0B3C-8A4A-8C7A-179726B12DAB}"/>
              </a:ext>
            </a:extLst>
          </p:cNvPr>
          <p:cNvSpPr txBox="1"/>
          <p:nvPr userDrawn="1"/>
        </p:nvSpPr>
        <p:spPr>
          <a:xfrm>
            <a:off x="136966" y="6513423"/>
            <a:ext cx="1601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Gisèle Hélène </a:t>
            </a:r>
            <a:r>
              <a:rPr lang="fr-FR" sz="1200" dirty="0" err="1"/>
              <a:t>Lamielle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22669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1NlmftlFU_OVd14nP09AJQjGngMW6V2FB/vie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9D05987E-3D10-C243-86A2-84F542FDDED6}"/>
              </a:ext>
            </a:extLst>
          </p:cNvPr>
          <p:cNvSpPr txBox="1"/>
          <p:nvPr/>
        </p:nvSpPr>
        <p:spPr>
          <a:xfrm>
            <a:off x="716103" y="1667179"/>
            <a:ext cx="847379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>
                <a:latin typeface="Book Antiqua" panose="02040602050305030304" pitchFamily="18" charset="0"/>
              </a:rPr>
              <a:t>Book</a:t>
            </a:r>
          </a:p>
          <a:p>
            <a:pPr algn="ctr"/>
            <a:endParaRPr lang="fr-FR" sz="3200" dirty="0">
              <a:latin typeface="Book Antiqua" panose="02040602050305030304" pitchFamily="18" charset="0"/>
            </a:endParaRPr>
          </a:p>
          <a:p>
            <a:pPr algn="ctr"/>
            <a:r>
              <a:rPr lang="fr-FR" sz="3600" dirty="0">
                <a:latin typeface="Book Antiqua" panose="02040602050305030304" pitchFamily="18" charset="0"/>
              </a:rPr>
              <a:t> </a:t>
            </a:r>
            <a:r>
              <a:rPr lang="fr-FR" sz="4400" dirty="0">
                <a:latin typeface="Book Antiqua" panose="02040602050305030304" pitchFamily="18" charset="0"/>
              </a:rPr>
              <a:t>" The stars </a:t>
            </a:r>
            <a:r>
              <a:rPr lang="fr-FR" sz="4400" dirty="0" err="1">
                <a:latin typeface="Book Antiqua" panose="02040602050305030304" pitchFamily="18" charset="0"/>
              </a:rPr>
              <a:t>only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shine</a:t>
            </a:r>
            <a:r>
              <a:rPr lang="fr-FR" sz="4400" dirty="0">
                <a:latin typeface="Book Antiqua" panose="02040602050305030304" pitchFamily="18" charset="0"/>
              </a:rPr>
              <a:t> at night...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96C54D-EDCE-334E-8ABB-3493BB1307C6}"/>
              </a:ext>
            </a:extLst>
          </p:cNvPr>
          <p:cNvSpPr txBox="1"/>
          <p:nvPr/>
        </p:nvSpPr>
        <p:spPr>
          <a:xfrm>
            <a:off x="833122" y="4475968"/>
            <a:ext cx="82397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ook Antiqua" panose="02040602050305030304" pitchFamily="18" charset="0"/>
              </a:rPr>
              <a:t>C.I.D. World </a:t>
            </a:r>
            <a:r>
              <a:rPr lang="fr-FR" sz="2800" dirty="0" err="1">
                <a:latin typeface="Book Antiqua" panose="02040602050305030304" pitchFamily="18" charset="0"/>
              </a:rPr>
              <a:t>Congress</a:t>
            </a:r>
            <a:r>
              <a:rPr lang="fr-FR" sz="2800" dirty="0">
                <a:latin typeface="Book Antiqua" panose="02040602050305030304" pitchFamily="18" charset="0"/>
              </a:rPr>
              <a:t> – ATHENS - 6/10 July 2022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59666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388441"/>
            <a:ext cx="9560688" cy="9399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Persons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with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/>
              <a:t>intellectually</a:t>
            </a:r>
            <a:r>
              <a:rPr lang="fr-FR" dirty="0"/>
              <a:t> </a:t>
            </a:r>
            <a:r>
              <a:rPr lang="fr-FR" dirty="0" err="1"/>
              <a:t>challenged</a:t>
            </a:r>
            <a:r>
              <a:rPr lang="fr-FR" dirty="0"/>
              <a:t>, PDD or </a:t>
            </a:r>
            <a:r>
              <a:rPr lang="fr-FR" dirty="0" err="1"/>
              <a:t>others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718543" y="1065002"/>
            <a:ext cx="39821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Dance, a </a:t>
            </a:r>
            <a:r>
              <a:rPr lang="fr-FR" sz="4400" dirty="0" err="1">
                <a:latin typeface="Book Antiqua" panose="02040602050305030304" pitchFamily="18" charset="0"/>
              </a:rPr>
              <a:t>tool</a:t>
            </a:r>
            <a:r>
              <a:rPr lang="fr-FR" sz="4400" dirty="0">
                <a:latin typeface="Book Antiqua" panose="02040602050305030304" pitchFamily="18" charset="0"/>
              </a:rPr>
              <a:t>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C8202A-069D-4048-8D03-498532D8B12F}"/>
              </a:ext>
            </a:extLst>
          </p:cNvPr>
          <p:cNvSpPr txBox="1"/>
          <p:nvPr/>
        </p:nvSpPr>
        <p:spPr>
          <a:xfrm>
            <a:off x="841248" y="3429000"/>
            <a:ext cx="7713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2"/>
              </a:rPr>
              <a:t>https://</a:t>
            </a:r>
            <a:r>
              <a:rPr lang="fr-FR" dirty="0" err="1">
                <a:hlinkClick r:id="rId2"/>
              </a:rPr>
              <a:t>drive.google.com</a:t>
            </a:r>
            <a:r>
              <a:rPr lang="fr-FR" dirty="0">
                <a:hlinkClick r:id="rId2"/>
              </a:rPr>
              <a:t>/file/d/1NlmftlFU_OVd14nP09AJQjGngMW6V2FB/</a:t>
            </a:r>
            <a:r>
              <a:rPr lang="fr-FR" dirty="0" err="1">
                <a:hlinkClick r:id="rId2"/>
              </a:rPr>
              <a:t>view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4119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388441"/>
            <a:ext cx="9560688" cy="32396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Dance </a:t>
            </a:r>
            <a:r>
              <a:rPr lang="fr-FR" dirty="0" err="1">
                <a:latin typeface="Book Antiqua" panose="02040602050305030304" pitchFamily="18" charset="0"/>
              </a:rPr>
              <a:t>always</a:t>
            </a:r>
            <a:r>
              <a:rPr lang="fr-FR" dirty="0">
                <a:latin typeface="Book Antiqua" panose="02040602050305030304" pitchFamily="18" charset="0"/>
              </a:rPr>
              <a:t> has </a:t>
            </a:r>
            <a:r>
              <a:rPr lang="fr-FR" dirty="0" err="1">
                <a:latin typeface="Book Antiqua" panose="02040602050305030304" pitchFamily="18" charset="0"/>
              </a:rPr>
              <a:t>its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limits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Dance </a:t>
            </a:r>
            <a:r>
              <a:rPr lang="fr-FR" dirty="0" err="1">
                <a:latin typeface="Book Antiqua" panose="02040602050305030304" pitchFamily="18" charset="0"/>
              </a:rPr>
              <a:t>takes</a:t>
            </a:r>
            <a:r>
              <a:rPr lang="fr-FR" dirty="0">
                <a:latin typeface="Book Antiqua" panose="02040602050305030304" pitchFamily="18" charset="0"/>
              </a:rPr>
              <a:t> people out of a certain image </a:t>
            </a:r>
            <a:r>
              <a:rPr lang="fr-FR" dirty="0" err="1">
                <a:latin typeface="Book Antiqua" panose="02040602050305030304" pitchFamily="18" charset="0"/>
              </a:rPr>
              <a:t>that</a:t>
            </a:r>
            <a:r>
              <a:rPr lang="fr-FR" dirty="0">
                <a:latin typeface="Book Antiqua" panose="02040602050305030304" pitchFamily="18" charset="0"/>
              </a:rPr>
              <a:t> locks </a:t>
            </a:r>
            <a:r>
              <a:rPr lang="fr-FR" dirty="0" err="1">
                <a:latin typeface="Book Antiqua" panose="02040602050305030304" pitchFamily="18" charset="0"/>
              </a:rPr>
              <a:t>them</a:t>
            </a:r>
            <a:r>
              <a:rPr lang="fr-FR" dirty="0">
                <a:latin typeface="Book Antiqua" panose="02040602050305030304" pitchFamily="18" charset="0"/>
              </a:rPr>
              <a:t> in 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The memory of a Tango </a:t>
            </a:r>
            <a:r>
              <a:rPr lang="fr-FR" dirty="0" err="1">
                <a:latin typeface="Book Antiqua" panose="02040602050305030304" pitchFamily="18" charset="0"/>
              </a:rPr>
              <a:t>evening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345312" y="449449"/>
            <a:ext cx="90129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Book Antiqua" panose="02040602050305030304" pitchFamily="18" charset="0"/>
              </a:rPr>
              <a:t>" </a:t>
            </a:r>
            <a:r>
              <a:rPr lang="fr-FR" sz="4000" dirty="0" err="1">
                <a:latin typeface="Book Antiqua" panose="02040602050305030304" pitchFamily="18" charset="0"/>
              </a:rPr>
              <a:t>Why</a:t>
            </a:r>
            <a:r>
              <a:rPr lang="fr-FR" sz="4000" dirty="0">
                <a:latin typeface="Book Antiqua" panose="02040602050305030304" pitchFamily="18" charset="0"/>
              </a:rPr>
              <a:t> </a:t>
            </a:r>
            <a:r>
              <a:rPr lang="fr-FR" sz="4000" dirty="0" err="1">
                <a:latin typeface="Book Antiqua" panose="02040602050305030304" pitchFamily="18" charset="0"/>
              </a:rPr>
              <a:t>does</a:t>
            </a:r>
            <a:r>
              <a:rPr lang="fr-FR" sz="4000" dirty="0">
                <a:latin typeface="Book Antiqua" panose="02040602050305030304" pitchFamily="18" charset="0"/>
              </a:rPr>
              <a:t> man </a:t>
            </a:r>
            <a:r>
              <a:rPr lang="fr-FR" sz="4000" dirty="0" err="1">
                <a:latin typeface="Book Antiqua" panose="02040602050305030304" pitchFamily="18" charset="0"/>
              </a:rPr>
              <a:t>so</a:t>
            </a:r>
            <a:r>
              <a:rPr lang="fr-FR" sz="4000" dirty="0">
                <a:latin typeface="Book Antiqua" panose="02040602050305030304" pitchFamily="18" charset="0"/>
              </a:rPr>
              <a:t> </a:t>
            </a:r>
            <a:r>
              <a:rPr lang="fr-FR" sz="4000" dirty="0" err="1">
                <a:latin typeface="Book Antiqua" panose="02040602050305030304" pitchFamily="18" charset="0"/>
              </a:rPr>
              <a:t>hierarchically</a:t>
            </a:r>
            <a:r>
              <a:rPr lang="fr-FR" sz="4000" dirty="0">
                <a:latin typeface="Book Antiqua" panose="02040602050305030304" pitchFamily="18" charset="0"/>
              </a:rPr>
              <a:t> </a:t>
            </a:r>
            <a:r>
              <a:rPr lang="fr-FR" sz="4000" dirty="0" err="1">
                <a:latin typeface="Book Antiqua" panose="02040602050305030304" pitchFamily="18" charset="0"/>
              </a:rPr>
              <a:t>classify</a:t>
            </a:r>
            <a:r>
              <a:rPr lang="fr-FR" sz="4000" dirty="0">
                <a:latin typeface="Book Antiqua" panose="02040602050305030304" pitchFamily="18" charset="0"/>
              </a:rPr>
              <a:t> bodies ? </a:t>
            </a:r>
            <a:r>
              <a:rPr lang="fr-FR" sz="4400" dirty="0">
                <a:latin typeface="Book Antiqua" panose="02040602050305030304" pitchFamily="18" charset="0"/>
              </a:rPr>
              <a:t>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7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7136" y="2668857"/>
            <a:ext cx="5653152" cy="32396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 source of </a:t>
            </a:r>
            <a:r>
              <a:rPr lang="fr-FR" dirty="0" err="1">
                <a:latin typeface="Book Antiqua" panose="02040602050305030304" pitchFamily="18" charset="0"/>
              </a:rPr>
              <a:t>wonder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/>
              <a:t> </a:t>
            </a:r>
            <a:r>
              <a:rPr lang="fr-FR" dirty="0">
                <a:latin typeface="Book Antiqua" panose="02040602050305030304" pitchFamily="18" charset="0"/>
              </a:rPr>
              <a:t>The </a:t>
            </a:r>
            <a:r>
              <a:rPr lang="fr-FR" dirty="0" err="1">
                <a:latin typeface="Book Antiqua" panose="02040602050305030304" pitchFamily="18" charset="0"/>
              </a:rPr>
              <a:t>relationship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919178" y="1065002"/>
            <a:ext cx="75809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Dance </a:t>
            </a:r>
            <a:r>
              <a:rPr lang="fr-FR" sz="4400" dirty="0" err="1">
                <a:latin typeface="Book Antiqua" panose="02040602050305030304" pitchFamily="18" charset="0"/>
              </a:rPr>
              <a:t>is</a:t>
            </a:r>
            <a:r>
              <a:rPr lang="fr-FR" sz="4400" dirty="0">
                <a:latin typeface="Book Antiqua" panose="02040602050305030304" pitchFamily="18" charset="0"/>
              </a:rPr>
              <a:t> not </a:t>
            </a:r>
            <a:r>
              <a:rPr lang="fr-FR" sz="4400" dirty="0" err="1">
                <a:latin typeface="Book Antiqua" panose="02040602050305030304" pitchFamily="18" charset="0"/>
              </a:rPr>
              <a:t>only</a:t>
            </a:r>
            <a:r>
              <a:rPr lang="fr-FR" sz="4400" dirty="0">
                <a:latin typeface="Book Antiqua" panose="02040602050305030304" pitchFamily="18" charset="0"/>
              </a:rPr>
              <a:t> a </a:t>
            </a:r>
            <a:r>
              <a:rPr lang="fr-FR" sz="4400" dirty="0" err="1">
                <a:latin typeface="Book Antiqua" panose="02040602050305030304" pitchFamily="18" charset="0"/>
              </a:rPr>
              <a:t>therapy</a:t>
            </a:r>
            <a:r>
              <a:rPr lang="fr-FR" sz="4400" dirty="0">
                <a:latin typeface="Book Antiqua" panose="02040602050305030304" pitchFamily="18" charset="0"/>
              </a:rPr>
              <a:t>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68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388441"/>
            <a:ext cx="9274176" cy="32396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Able-</a:t>
            </a:r>
            <a:r>
              <a:rPr lang="fr-FR" dirty="0" err="1">
                <a:latin typeface="Book Antiqua" panose="02040602050305030304" pitchFamily="18" charset="0"/>
              </a:rPr>
              <a:t>bodied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Fragile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In a situation of handicap, </a:t>
            </a:r>
            <a:r>
              <a:rPr lang="fr-FR" dirty="0" err="1">
                <a:latin typeface="Book Antiqua" panose="02040602050305030304" pitchFamily="18" charset="0"/>
              </a:rPr>
              <a:t>motor</a:t>
            </a:r>
            <a:r>
              <a:rPr lang="fr-FR" dirty="0">
                <a:latin typeface="Book Antiqua" panose="02040602050305030304" pitchFamily="18" charset="0"/>
              </a:rPr>
              <a:t>, </a:t>
            </a:r>
            <a:r>
              <a:rPr lang="fr-FR" dirty="0" err="1">
                <a:latin typeface="Book Antiqua" panose="02040602050305030304" pitchFamily="18" charset="0"/>
              </a:rPr>
              <a:t>cerebral</a:t>
            </a:r>
            <a:r>
              <a:rPr lang="fr-FR" dirty="0">
                <a:latin typeface="Book Antiqua" panose="02040602050305030304" pitchFamily="18" charset="0"/>
              </a:rPr>
              <a:t>, mental, </a:t>
            </a:r>
            <a:r>
              <a:rPr lang="fr-FR" dirty="0" err="1">
                <a:latin typeface="Book Antiqua" panose="02040602050305030304" pitchFamily="18" charset="0"/>
              </a:rPr>
              <a:t>dys</a:t>
            </a:r>
            <a:r>
              <a:rPr lang="fr-FR" dirty="0">
                <a:latin typeface="Book Antiqua" panose="02040602050305030304" pitchFamily="18" charset="0"/>
              </a:rPr>
              <a:t>, </a:t>
            </a:r>
            <a:r>
              <a:rPr lang="fr-FR" dirty="0" err="1">
                <a:latin typeface="Book Antiqua" panose="02040602050305030304" pitchFamily="18" charset="0"/>
              </a:rPr>
              <a:t>hearing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impaired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686484" y="1065002"/>
            <a:ext cx="40463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The </a:t>
            </a:r>
            <a:r>
              <a:rPr lang="fr-FR" sz="4400" dirty="0" err="1">
                <a:latin typeface="Book Antiqua" panose="02040602050305030304" pitchFamily="18" charset="0"/>
              </a:rPr>
              <a:t>children</a:t>
            </a:r>
            <a:r>
              <a:rPr lang="fr-FR" sz="4400" dirty="0">
                <a:latin typeface="Book Antiqua" panose="02040602050305030304" pitchFamily="18" charset="0"/>
              </a:rPr>
              <a:t>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55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1809197"/>
            <a:ext cx="8640192" cy="323960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>
                <a:latin typeface="Book Antiqua" panose="02040602050305030304" pitchFamily="18" charset="0"/>
              </a:rPr>
              <a:t> A new technique of </a:t>
            </a:r>
            <a:r>
              <a:rPr lang="fr-FR" sz="2400" dirty="0" err="1">
                <a:latin typeface="Book Antiqua" panose="02040602050305030304" pitchFamily="18" charset="0"/>
              </a:rPr>
              <a:t>classical</a:t>
            </a:r>
            <a:r>
              <a:rPr lang="fr-FR" sz="2400" dirty="0">
                <a:latin typeface="Book Antiqua" panose="02040602050305030304" pitchFamily="18" charset="0"/>
              </a:rPr>
              <a:t> dance.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/>
              <a:t> </a:t>
            </a:r>
            <a:r>
              <a:rPr lang="fr-FR" sz="2400" dirty="0">
                <a:latin typeface="Book Antiqua" panose="02040602050305030304" pitchFamily="18" charset="0"/>
              </a:rPr>
              <a:t>People </a:t>
            </a:r>
            <a:r>
              <a:rPr lang="fr-FR" sz="2400" dirty="0" err="1">
                <a:latin typeface="Book Antiqua" panose="02040602050305030304" pitchFamily="18" charset="0"/>
              </a:rPr>
              <a:t>with</a:t>
            </a:r>
            <a:r>
              <a:rPr lang="fr-FR" sz="2400" dirty="0">
                <a:latin typeface="Book Antiqua" panose="02040602050305030304" pitchFamily="18" charset="0"/>
              </a:rPr>
              <a:t> </a:t>
            </a:r>
            <a:r>
              <a:rPr lang="fr-FR" sz="2400" dirty="0" err="1">
                <a:latin typeface="Book Antiqua" panose="02040602050305030304" pitchFamily="18" charset="0"/>
              </a:rPr>
              <a:t>motor</a:t>
            </a:r>
            <a:r>
              <a:rPr lang="fr-FR" sz="2400" dirty="0">
                <a:latin typeface="Book Antiqua" panose="02040602050305030304" pitchFamily="18" charset="0"/>
              </a:rPr>
              <a:t> and </a:t>
            </a:r>
            <a:r>
              <a:rPr lang="fr-FR" sz="2400" dirty="0" err="1">
                <a:latin typeface="Book Antiqua" panose="02040602050305030304" pitchFamily="18" charset="0"/>
              </a:rPr>
              <a:t>cerebral</a:t>
            </a:r>
            <a:r>
              <a:rPr lang="fr-FR" sz="2400" dirty="0">
                <a:latin typeface="Book Antiqua" panose="02040602050305030304" pitchFamily="18" charset="0"/>
              </a:rPr>
              <a:t> </a:t>
            </a:r>
            <a:r>
              <a:rPr lang="fr-FR" sz="2400" dirty="0" err="1">
                <a:latin typeface="Book Antiqua" panose="02040602050305030304" pitchFamily="18" charset="0"/>
              </a:rPr>
              <a:t>disabilities</a:t>
            </a:r>
            <a:r>
              <a:rPr lang="fr-FR" sz="2400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>
                <a:latin typeface="Book Antiqua" panose="02040602050305030304" pitchFamily="18" charset="0"/>
              </a:rPr>
              <a:t> Mixed modules.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>
                <a:latin typeface="Book Antiqua" panose="02040602050305030304" pitchFamily="18" charset="0"/>
              </a:rPr>
              <a:t> A concept </a:t>
            </a:r>
            <a:r>
              <a:rPr lang="fr-FR" sz="2400" dirty="0" err="1">
                <a:latin typeface="Book Antiqua" panose="02040602050305030304" pitchFamily="18" charset="0"/>
              </a:rPr>
              <a:t>that</a:t>
            </a:r>
            <a:r>
              <a:rPr lang="fr-FR" sz="2400" dirty="0">
                <a:latin typeface="Book Antiqua" panose="02040602050305030304" pitchFamily="18" charset="0"/>
              </a:rPr>
              <a:t> </a:t>
            </a:r>
            <a:r>
              <a:rPr lang="fr-FR" sz="2400" dirty="0" err="1">
                <a:latin typeface="Book Antiqua" panose="02040602050305030304" pitchFamily="18" charset="0"/>
              </a:rPr>
              <a:t>encompasses</a:t>
            </a:r>
            <a:r>
              <a:rPr lang="fr-FR" sz="2400" dirty="0">
                <a:latin typeface="Book Antiqua" panose="02040602050305030304" pitchFamily="18" charset="0"/>
              </a:rPr>
              <a:t> all the cultural </a:t>
            </a:r>
            <a:r>
              <a:rPr lang="fr-FR" sz="2400" dirty="0" err="1">
                <a:latin typeface="Book Antiqua" panose="02040602050305030304" pitchFamily="18" charset="0"/>
              </a:rPr>
              <a:t>facets</a:t>
            </a:r>
            <a:r>
              <a:rPr lang="fr-FR" sz="2400" dirty="0">
                <a:latin typeface="Book Antiqua" panose="02040602050305030304" pitchFamily="18" charset="0"/>
              </a:rPr>
              <a:t> of </a:t>
            </a:r>
            <a:r>
              <a:rPr lang="fr-FR" sz="2400" dirty="0" err="1">
                <a:latin typeface="Book Antiqua" panose="02040602050305030304" pitchFamily="18" charset="0"/>
              </a:rPr>
              <a:t>this</a:t>
            </a:r>
            <a:r>
              <a:rPr lang="fr-FR" sz="2400" dirty="0">
                <a:latin typeface="Book Antiqua" panose="02040602050305030304" pitchFamily="18" charset="0"/>
              </a:rPr>
              <a:t> art </a:t>
            </a:r>
            <a:r>
              <a:rPr lang="fr-FR" sz="2400" dirty="0" err="1">
                <a:latin typeface="Book Antiqua" panose="02040602050305030304" pitchFamily="18" charset="0"/>
              </a:rPr>
              <a:t>testimony</a:t>
            </a:r>
            <a:r>
              <a:rPr lang="fr-FR" sz="2400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>
                <a:latin typeface="Book Antiqua" panose="02040602050305030304" pitchFamily="18" charset="0"/>
              </a:rPr>
              <a:t> </a:t>
            </a:r>
            <a:r>
              <a:rPr lang="fr-FR" sz="2400" dirty="0" err="1">
                <a:latin typeface="Book Antiqua" panose="02040602050305030304" pitchFamily="18" charset="0"/>
              </a:rPr>
              <a:t>Without</a:t>
            </a:r>
            <a:r>
              <a:rPr lang="fr-FR" sz="2400" dirty="0">
                <a:latin typeface="Book Antiqua" panose="02040602050305030304" pitchFamily="18" charset="0"/>
              </a:rPr>
              <a:t> the </a:t>
            </a:r>
            <a:r>
              <a:rPr lang="fr-FR" sz="2400" dirty="0" err="1">
                <a:latin typeface="Book Antiqua" panose="02040602050305030304" pitchFamily="18" charset="0"/>
              </a:rPr>
              <a:t>fear</a:t>
            </a:r>
            <a:r>
              <a:rPr lang="fr-FR" sz="2400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/>
              <a:t> </a:t>
            </a:r>
            <a:r>
              <a:rPr lang="fr-FR" sz="2400" dirty="0" err="1"/>
              <a:t>We</a:t>
            </a:r>
            <a:r>
              <a:rPr lang="fr-FR" sz="2400" dirty="0"/>
              <a:t> must </a:t>
            </a:r>
            <a:r>
              <a:rPr lang="fr-FR" sz="2400" dirty="0" err="1"/>
              <a:t>rethink</a:t>
            </a:r>
            <a:r>
              <a:rPr lang="fr-FR" sz="2400" dirty="0"/>
              <a:t> the handicap.</a:t>
            </a:r>
            <a:endParaRPr lang="fr-FR" sz="24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24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24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24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24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2400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22875" y="662666"/>
            <a:ext cx="93378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Once a Speaker, </a:t>
            </a:r>
            <a:r>
              <a:rPr lang="fr-FR" sz="4400" dirty="0" err="1">
                <a:latin typeface="Book Antiqua" panose="02040602050305030304" pitchFamily="18" charset="0"/>
              </a:rPr>
              <a:t>always</a:t>
            </a:r>
            <a:r>
              <a:rPr lang="fr-FR" sz="4400" dirty="0">
                <a:latin typeface="Book Antiqua" panose="02040602050305030304" pitchFamily="18" charset="0"/>
              </a:rPr>
              <a:t> a Speaker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11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095833"/>
            <a:ext cx="9560688" cy="395139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The body </a:t>
            </a:r>
            <a:r>
              <a:rPr lang="fr-FR" dirty="0" err="1">
                <a:latin typeface="Book Antiqua" panose="02040602050305030304" pitchFamily="18" charset="0"/>
              </a:rPr>
              <a:t>is</a:t>
            </a:r>
            <a:r>
              <a:rPr lang="fr-FR" dirty="0">
                <a:latin typeface="Book Antiqua" panose="02040602050305030304" pitchFamily="18" charset="0"/>
              </a:rPr>
              <a:t> a real </a:t>
            </a:r>
            <a:r>
              <a:rPr lang="fr-FR" dirty="0" err="1">
                <a:latin typeface="Book Antiqua" panose="02040602050305030304" pitchFamily="18" charset="0"/>
              </a:rPr>
              <a:t>tool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/>
              <a:t> </a:t>
            </a:r>
            <a:r>
              <a:rPr lang="fr-FR" dirty="0" err="1">
                <a:latin typeface="Book Antiqua" panose="02040602050305030304" pitchFamily="18" charset="0"/>
              </a:rPr>
              <a:t>Without</a:t>
            </a:r>
            <a:r>
              <a:rPr lang="fr-FR" dirty="0">
                <a:latin typeface="Book Antiqua" panose="02040602050305030304" pitchFamily="18" charset="0"/>
              </a:rPr>
              <a:t> exclusion.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The dance </a:t>
            </a:r>
            <a:r>
              <a:rPr lang="fr-FR" dirty="0" err="1">
                <a:latin typeface="Book Antiqua" panose="02040602050305030304" pitchFamily="18" charset="0"/>
              </a:rPr>
              <a:t>is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liberating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</a:rPr>
              <a:t>Would</a:t>
            </a:r>
            <a:r>
              <a:rPr lang="fr-FR" dirty="0">
                <a:latin typeface="Times New Roman" panose="02020603050405020304" pitchFamily="18" charset="0"/>
              </a:rPr>
              <a:t> the </a:t>
            </a:r>
            <a:r>
              <a:rPr lang="fr-FR" dirty="0" err="1">
                <a:latin typeface="Times New Roman" panose="02020603050405020304" pitchFamily="18" charset="0"/>
              </a:rPr>
              <a:t>dream</a:t>
            </a:r>
            <a:r>
              <a:rPr lang="fr-FR" dirty="0">
                <a:latin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</a:rPr>
              <a:t>be</a:t>
            </a:r>
            <a:r>
              <a:rPr lang="fr-FR" dirty="0">
                <a:latin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</a:rPr>
              <a:t>reserved</a:t>
            </a:r>
            <a:r>
              <a:rPr lang="fr-FR" dirty="0">
                <a:latin typeface="Times New Roman" panose="02020603050405020304" pitchFamily="18" charset="0"/>
              </a:rPr>
              <a:t> for a </a:t>
            </a:r>
            <a:r>
              <a:rPr lang="fr-FR" dirty="0" err="1">
                <a:latin typeface="Times New Roman" panose="02020603050405020304" pitchFamily="18" charset="0"/>
              </a:rPr>
              <a:t>category</a:t>
            </a:r>
            <a:r>
              <a:rPr lang="fr-FR" dirty="0">
                <a:latin typeface="Times New Roman" panose="02020603050405020304" pitchFamily="18" charset="0"/>
              </a:rPr>
              <a:t> of </a:t>
            </a:r>
            <a:r>
              <a:rPr lang="fr-FR" dirty="0" err="1">
                <a:latin typeface="Times New Roman" panose="02020603050405020304" pitchFamily="18" charset="0"/>
              </a:rPr>
              <a:t>individuals</a:t>
            </a:r>
            <a:r>
              <a:rPr lang="fr-FR" dirty="0">
                <a:latin typeface="Times New Roman" panose="02020603050405020304" pitchFamily="18" charset="0"/>
              </a:rPr>
              <a:t> ?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The adaptation of </a:t>
            </a:r>
            <a:r>
              <a:rPr lang="fr-FR" dirty="0" err="1">
                <a:latin typeface="Book Antiqua" panose="02040602050305030304" pitchFamily="18" charset="0"/>
              </a:rPr>
              <a:t>classical</a:t>
            </a:r>
            <a:r>
              <a:rPr lang="fr-FR" dirty="0">
                <a:latin typeface="Book Antiqua" panose="02040602050305030304" pitchFamily="18" charset="0"/>
              </a:rPr>
              <a:t> dance to all </a:t>
            </a:r>
            <a:r>
              <a:rPr lang="fr-FR" dirty="0" err="1">
                <a:latin typeface="Book Antiqua" panose="02040602050305030304" pitchFamily="18" charset="0"/>
              </a:rPr>
              <a:t>therefore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requires</a:t>
            </a:r>
            <a:r>
              <a:rPr lang="fr-FR" dirty="0">
                <a:latin typeface="Book Antiqua" panose="02040602050305030304" pitchFamily="18" charset="0"/>
              </a:rPr>
              <a:t> the </a:t>
            </a:r>
            <a:r>
              <a:rPr lang="fr-FR" dirty="0" err="1">
                <a:latin typeface="Book Antiqua" panose="02040602050305030304" pitchFamily="18" charset="0"/>
              </a:rPr>
              <a:t>development</a:t>
            </a:r>
            <a:r>
              <a:rPr lang="fr-FR" dirty="0">
                <a:latin typeface="Book Antiqua" panose="02040602050305030304" pitchFamily="18" charset="0"/>
              </a:rPr>
              <a:t> of a </a:t>
            </a:r>
            <a:r>
              <a:rPr lang="fr-FR" dirty="0" err="1">
                <a:latin typeface="Book Antiqua" panose="02040602050305030304" pitchFamily="18" charset="0"/>
              </a:rPr>
              <a:t>true</a:t>
            </a:r>
            <a:r>
              <a:rPr lang="fr-FR" dirty="0">
                <a:latin typeface="Book Antiqua" panose="02040602050305030304" pitchFamily="18" charset="0"/>
              </a:rPr>
              <a:t> technique.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697498" y="943082"/>
            <a:ext cx="80730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The </a:t>
            </a:r>
            <a:r>
              <a:rPr lang="fr-FR" sz="4400" dirty="0" err="1">
                <a:latin typeface="Book Antiqua" panose="02040602050305030304" pitchFamily="18" charset="0"/>
              </a:rPr>
              <a:t>author</a:t>
            </a:r>
            <a:r>
              <a:rPr lang="fr-FR" sz="4400" dirty="0">
                <a:latin typeface="Book Antiqua" panose="02040602050305030304" pitchFamily="18" charset="0"/>
              </a:rPr>
              <a:t> of </a:t>
            </a:r>
            <a:r>
              <a:rPr lang="fr-FR" sz="4400" dirty="0" err="1">
                <a:latin typeface="Book Antiqua" panose="02040602050305030304" pitchFamily="18" charset="0"/>
              </a:rPr>
              <a:t>such</a:t>
            </a:r>
            <a:r>
              <a:rPr lang="fr-FR" sz="4400" dirty="0">
                <a:latin typeface="Book Antiqua" panose="02040602050305030304" pitchFamily="18" charset="0"/>
              </a:rPr>
              <a:t> a </a:t>
            </a:r>
            <a:r>
              <a:rPr lang="fr-FR" sz="4400" dirty="0" err="1">
                <a:latin typeface="Book Antiqua" panose="02040602050305030304" pitchFamily="18" charset="0"/>
              </a:rPr>
              <a:t>method</a:t>
            </a:r>
            <a:r>
              <a:rPr lang="fr-FR" sz="4400" dirty="0">
                <a:latin typeface="Book Antiqua" panose="02040602050305030304" pitchFamily="18" charset="0"/>
              </a:rPr>
              <a:t>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83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1181433"/>
            <a:ext cx="9039636" cy="2512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Inclusion.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521052" y="272159"/>
            <a:ext cx="85234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>
                <a:latin typeface="Book Antiqua" panose="02040602050305030304" pitchFamily="18" charset="0"/>
              </a:rPr>
              <a:t>" Dance for all, Maison de la Danse 2014"</a:t>
            </a:r>
          </a:p>
          <a:p>
            <a:pPr algn="ctr"/>
            <a:endParaRPr lang="fr-F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65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521052" y="272159"/>
            <a:ext cx="85234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>
                <a:latin typeface="Book Antiqua" panose="02040602050305030304" pitchFamily="18" charset="0"/>
              </a:rPr>
              <a:t>" Dance for all, Maison de la Danse 2014"</a:t>
            </a:r>
          </a:p>
          <a:p>
            <a:pPr algn="ctr"/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7" name="Espace réservé du contenu 6" descr="Une image contenant mur, personne, intérieur, jeune&#10;&#10;Description générée automatiquement">
            <a:extLst>
              <a:ext uri="{FF2B5EF4-FFF2-40B4-BE49-F238E27FC236}">
                <a16:creationId xmlns:a16="http://schemas.microsoft.com/office/drawing/2014/main" id="{0E9BA4DC-3E00-634B-BF85-FAAC93526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5570" y="981456"/>
            <a:ext cx="7794859" cy="5199074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010F4F-B545-5F44-A305-4334166E393C}"/>
              </a:ext>
            </a:extLst>
          </p:cNvPr>
          <p:cNvSpPr/>
          <p:nvPr/>
        </p:nvSpPr>
        <p:spPr>
          <a:xfrm>
            <a:off x="1055569" y="4760898"/>
            <a:ext cx="7794859" cy="707136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8B791C-16D6-FC42-8DFB-353DF6C60D3B}"/>
              </a:ext>
            </a:extLst>
          </p:cNvPr>
          <p:cNvSpPr/>
          <p:nvPr/>
        </p:nvSpPr>
        <p:spPr>
          <a:xfrm>
            <a:off x="1755648" y="4760898"/>
            <a:ext cx="6876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Book Antiqua" panose="02040602050305030304" pitchFamily="18" charset="0"/>
              </a:rPr>
              <a:t>Chantal </a:t>
            </a:r>
            <a:r>
              <a:rPr lang="fr-FR" sz="2000" dirty="0" err="1">
                <a:latin typeface="Book Antiqua" panose="02040602050305030304" pitchFamily="18" charset="0"/>
              </a:rPr>
              <a:t>Requena</a:t>
            </a:r>
            <a:r>
              <a:rPr lang="fr-FR" sz="2000" dirty="0">
                <a:latin typeface="Book Antiqua" panose="02040602050305030304" pitchFamily="18" charset="0"/>
              </a:rPr>
              <a:t>, former prima </a:t>
            </a:r>
            <a:r>
              <a:rPr lang="fr-FR" sz="2000" dirty="0" err="1">
                <a:latin typeface="Book Antiqua" panose="02040602050305030304" pitchFamily="18" charset="0"/>
              </a:rPr>
              <a:t>ballerina</a:t>
            </a:r>
            <a:r>
              <a:rPr lang="fr-FR" sz="2000" dirty="0">
                <a:latin typeface="Book Antiqua" panose="02040602050305030304" pitchFamily="18" charset="0"/>
              </a:rPr>
              <a:t> of the Lyon </a:t>
            </a:r>
            <a:r>
              <a:rPr lang="fr-FR" sz="2000" dirty="0" err="1">
                <a:latin typeface="Book Antiqua" panose="02040602050305030304" pitchFamily="18" charset="0"/>
              </a:rPr>
              <a:t>Opera</a:t>
            </a:r>
            <a:r>
              <a:rPr lang="fr-FR" sz="2000" dirty="0">
                <a:latin typeface="Book Antiqua" panose="02040602050305030304" pitchFamily="18" charset="0"/>
              </a:rPr>
              <a:t> </a:t>
            </a:r>
            <a:r>
              <a:rPr lang="fr-FR" sz="2000" dirty="0" err="1">
                <a:latin typeface="Book Antiqua" panose="02040602050305030304" pitchFamily="18" charset="0"/>
              </a:rPr>
              <a:t>who</a:t>
            </a:r>
            <a:r>
              <a:rPr lang="fr-FR" sz="2000" dirty="0">
                <a:latin typeface="Book Antiqua" panose="02040602050305030304" pitchFamily="18" charset="0"/>
              </a:rPr>
              <a:t> </a:t>
            </a:r>
            <a:r>
              <a:rPr lang="fr-FR" sz="2000" dirty="0" err="1">
                <a:latin typeface="Book Antiqua" panose="02040602050305030304" pitchFamily="18" charset="0"/>
              </a:rPr>
              <a:t>is</a:t>
            </a:r>
            <a:r>
              <a:rPr lang="fr-FR" sz="2000" dirty="0">
                <a:latin typeface="Book Antiqua" panose="02040602050305030304" pitchFamily="18" charset="0"/>
              </a:rPr>
              <a:t> </a:t>
            </a:r>
            <a:r>
              <a:rPr lang="fr-FR" sz="2000" dirty="0" err="1">
                <a:latin typeface="Book Antiqua" panose="02040602050305030304" pitchFamily="18" charset="0"/>
              </a:rPr>
              <a:t>now</a:t>
            </a:r>
            <a:r>
              <a:rPr lang="fr-FR" sz="2000" dirty="0">
                <a:latin typeface="Book Antiqua" panose="02040602050305030304" pitchFamily="18" charset="0"/>
              </a:rPr>
              <a:t> in a </a:t>
            </a:r>
            <a:r>
              <a:rPr lang="fr-FR" sz="2000" dirty="0" err="1">
                <a:latin typeface="Book Antiqua" panose="02040602050305030304" pitchFamily="18" charset="0"/>
              </a:rPr>
              <a:t>weelchair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862165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521052" y="272159"/>
            <a:ext cx="85234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>
                <a:latin typeface="Book Antiqua" panose="02040602050305030304" pitchFamily="18" charset="0"/>
              </a:rPr>
              <a:t>" Dance for all, Maison de la Danse 2014"</a:t>
            </a:r>
          </a:p>
          <a:p>
            <a:pPr algn="ctr"/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6" name="Image 5" descr="Une image contenant mur, intérieur, plancher&#10;&#10;Description générée automatiquement">
            <a:extLst>
              <a:ext uri="{FF2B5EF4-FFF2-40B4-BE49-F238E27FC236}">
                <a16:creationId xmlns:a16="http://schemas.microsoft.com/office/drawing/2014/main" id="{EE59A387-6E9D-324D-9E11-ABC32BB0A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567" y="938862"/>
            <a:ext cx="7794859" cy="51990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010F4F-B545-5F44-A305-4334166E393C}"/>
              </a:ext>
            </a:extLst>
          </p:cNvPr>
          <p:cNvSpPr/>
          <p:nvPr/>
        </p:nvSpPr>
        <p:spPr>
          <a:xfrm>
            <a:off x="1055568" y="5365515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8B791C-16D6-FC42-8DFB-353DF6C60D3B}"/>
              </a:ext>
            </a:extLst>
          </p:cNvPr>
          <p:cNvSpPr/>
          <p:nvPr/>
        </p:nvSpPr>
        <p:spPr>
          <a:xfrm>
            <a:off x="1719072" y="5442271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Book Antiqua" panose="02040602050305030304" pitchFamily="18" charset="0"/>
              </a:rPr>
              <a:t>Chantal </a:t>
            </a:r>
            <a:r>
              <a:rPr lang="fr-FR" dirty="0" err="1">
                <a:latin typeface="Book Antiqua" panose="02040602050305030304" pitchFamily="18" charset="0"/>
              </a:rPr>
              <a:t>Requena</a:t>
            </a:r>
            <a:r>
              <a:rPr lang="fr-FR" dirty="0">
                <a:latin typeface="Book Antiqua" panose="02040602050305030304" pitchFamily="18" charset="0"/>
              </a:rPr>
              <a:t>, Elaine </a:t>
            </a:r>
            <a:r>
              <a:rPr lang="fr-FR" dirty="0" err="1">
                <a:latin typeface="Book Antiqua" panose="02040602050305030304" pitchFamily="18" charset="0"/>
              </a:rPr>
              <a:t>Decoeur</a:t>
            </a:r>
            <a:r>
              <a:rPr lang="fr-FR" dirty="0">
                <a:latin typeface="Book Antiqua" panose="02040602050305030304" pitchFamily="18" charset="0"/>
              </a:rPr>
              <a:t>, Gisèle Hélène </a:t>
            </a:r>
            <a:r>
              <a:rPr lang="fr-FR" dirty="0" err="1">
                <a:latin typeface="Book Antiqua" panose="02040602050305030304" pitchFamily="18" charset="0"/>
              </a:rPr>
              <a:t>Lamielle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6270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521052" y="272159"/>
            <a:ext cx="85234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dirty="0">
                <a:latin typeface="Book Antiqua" panose="02040602050305030304" pitchFamily="18" charset="0"/>
              </a:rPr>
              <a:t>" Dance for all, Maison de la Danse 2014"</a:t>
            </a:r>
          </a:p>
          <a:p>
            <a:pPr algn="ctr"/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3" name="Image 2" descr="Une image contenant intérieur, personne, plancher&#10;&#10;Description générée automatiquement">
            <a:extLst>
              <a:ext uri="{FF2B5EF4-FFF2-40B4-BE49-F238E27FC236}">
                <a16:creationId xmlns:a16="http://schemas.microsoft.com/office/drawing/2014/main" id="{653ABC22-9080-784A-9953-821460B1E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567" y="1033643"/>
            <a:ext cx="7794859" cy="51990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010F4F-B545-5F44-A305-4334166E393C}"/>
              </a:ext>
            </a:extLst>
          </p:cNvPr>
          <p:cNvSpPr/>
          <p:nvPr/>
        </p:nvSpPr>
        <p:spPr>
          <a:xfrm>
            <a:off x="1055568" y="5365515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8B791C-16D6-FC42-8DFB-353DF6C60D3B}"/>
              </a:ext>
            </a:extLst>
          </p:cNvPr>
          <p:cNvSpPr/>
          <p:nvPr/>
        </p:nvSpPr>
        <p:spPr>
          <a:xfrm>
            <a:off x="1719072" y="5442271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Book Antiqua" panose="02040602050305030304" pitchFamily="18" charset="0"/>
              </a:rPr>
              <a:t>Chantal </a:t>
            </a:r>
            <a:r>
              <a:rPr lang="fr-FR" dirty="0" err="1">
                <a:latin typeface="Book Antiqua" panose="02040602050305030304" pitchFamily="18" charset="0"/>
              </a:rPr>
              <a:t>Requena</a:t>
            </a:r>
            <a:r>
              <a:rPr lang="fr-FR" dirty="0">
                <a:latin typeface="Book Antiqua" panose="02040602050305030304" pitchFamily="18" charset="0"/>
              </a:rPr>
              <a:t>, Elaine </a:t>
            </a:r>
            <a:r>
              <a:rPr lang="fr-FR" dirty="0" err="1">
                <a:latin typeface="Book Antiqua" panose="02040602050305030304" pitchFamily="18" charset="0"/>
              </a:rPr>
              <a:t>Decoeur</a:t>
            </a:r>
            <a:r>
              <a:rPr lang="fr-FR" dirty="0">
                <a:latin typeface="Book Antiqua" panose="02040602050305030304" pitchFamily="18" charset="0"/>
              </a:rPr>
              <a:t>, Gisèle Hélène </a:t>
            </a:r>
            <a:r>
              <a:rPr lang="fr-FR" dirty="0" err="1">
                <a:latin typeface="Book Antiqua" panose="02040602050305030304" pitchFamily="18" charset="0"/>
              </a:rPr>
              <a:t>Lamielle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1065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39152E-55A6-D64B-A881-78275797C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2714" y="681037"/>
            <a:ext cx="3520572" cy="850215"/>
          </a:xfrm>
        </p:spPr>
        <p:txBody>
          <a:bodyPr/>
          <a:lstStyle/>
          <a:p>
            <a:r>
              <a:rPr lang="fr-FR" dirty="0">
                <a:latin typeface="Book Antiqua" panose="02040602050305030304" pitchFamily="18" charset="0"/>
              </a:rPr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825625"/>
            <a:ext cx="8775478" cy="4008016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Gisèle Hélène LAMIELLE, French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Founder</a:t>
            </a:r>
            <a:r>
              <a:rPr lang="fr-FR" dirty="0">
                <a:latin typeface="Book Antiqua" panose="02040602050305030304" pitchFamily="18" charset="0"/>
              </a:rPr>
              <a:t> &amp; </a:t>
            </a:r>
            <a:r>
              <a:rPr lang="fr-FR" dirty="0" err="1">
                <a:latin typeface="Book Antiqua" panose="02040602050305030304" pitchFamily="18" charset="0"/>
              </a:rPr>
              <a:t>President</a:t>
            </a:r>
            <a:r>
              <a:rPr lang="fr-FR" dirty="0">
                <a:latin typeface="Book Antiqua" panose="02040602050305030304" pitchFamily="18" charset="0"/>
              </a:rPr>
              <a:t> of " Les infantes de Noverre"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Teatcher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Classic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dancer</a:t>
            </a:r>
            <a:r>
              <a:rPr lang="fr-FR" dirty="0">
                <a:latin typeface="Book Antiqua" panose="02040602050305030304" pitchFamily="18" charset="0"/>
              </a:rPr>
              <a:t> ( Roberto </a:t>
            </a:r>
            <a:r>
              <a:rPr lang="fr-FR" dirty="0" err="1">
                <a:latin typeface="Book Antiqua" panose="02040602050305030304" pitchFamily="18" charset="0"/>
              </a:rPr>
              <a:t>Bestonso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Company</a:t>
            </a:r>
            <a:r>
              <a:rPr lang="fr-FR" dirty="0">
                <a:latin typeface="Book Antiqua" panose="02040602050305030304" pitchFamily="18" charset="0"/>
              </a:rPr>
              <a:t>, Paris )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Choregrapher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33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1984760"/>
            <a:ext cx="9560688" cy="174464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3200" dirty="0">
                <a:latin typeface="Book Antiqua" panose="02040602050305030304" pitchFamily="18" charset="0"/>
              </a:rPr>
              <a:t>"2015" in </a:t>
            </a:r>
            <a:r>
              <a:rPr lang="fr-FR" sz="3200" dirty="0" err="1">
                <a:latin typeface="Book Antiqua" panose="02040602050305030304" pitchFamily="18" charset="0"/>
              </a:rPr>
              <a:t>homage</a:t>
            </a:r>
            <a:r>
              <a:rPr lang="fr-FR" sz="3200" dirty="0">
                <a:latin typeface="Book Antiqua" panose="02040602050305030304" pitchFamily="18" charset="0"/>
              </a:rPr>
              <a:t> to the </a:t>
            </a:r>
            <a:r>
              <a:rPr lang="fr-FR" sz="3200" dirty="0" err="1">
                <a:latin typeface="Book Antiqua" panose="02040602050305030304" pitchFamily="18" charset="0"/>
              </a:rPr>
              <a:t>victims</a:t>
            </a:r>
            <a:r>
              <a:rPr lang="fr-FR" sz="3200" dirty="0">
                <a:latin typeface="Book Antiqua" panose="02040602050305030304" pitchFamily="18" charset="0"/>
              </a:rPr>
              <a:t> of the </a:t>
            </a:r>
            <a:r>
              <a:rPr lang="fr-FR" sz="3200" dirty="0" err="1">
                <a:latin typeface="Book Antiqua" panose="02040602050305030304" pitchFamily="18" charset="0"/>
              </a:rPr>
              <a:t>attacks</a:t>
            </a:r>
            <a:r>
              <a:rPr lang="fr-FR" sz="3200" dirty="0">
                <a:latin typeface="Book Antiqua" panose="02040602050305030304" pitchFamily="18" charset="0"/>
              </a:rPr>
              <a:t> </a:t>
            </a:r>
            <a:r>
              <a:rPr lang="fr-FR" sz="3200" dirty="0" err="1">
                <a:latin typeface="Book Antiqua" panose="02040602050305030304" pitchFamily="18" charset="0"/>
              </a:rPr>
              <a:t>perpetrated</a:t>
            </a:r>
            <a:r>
              <a:rPr lang="fr-FR" sz="3200" dirty="0">
                <a:latin typeface="Book Antiqua" panose="02040602050305030304" pitchFamily="18" charset="0"/>
              </a:rPr>
              <a:t> in PARIS..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32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32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3200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487680" y="211562"/>
            <a:ext cx="88757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Book Antiqua" panose="02040602050305030304" pitchFamily="18" charset="0"/>
              </a:rPr>
              <a:t>" 2016, Ballet </a:t>
            </a:r>
            <a:r>
              <a:rPr lang="fr-FR" sz="3600" dirty="0" err="1">
                <a:latin typeface="Book Antiqua" panose="02040602050305030304" pitchFamily="18" charset="0"/>
              </a:rPr>
              <a:t>Conference</a:t>
            </a:r>
            <a:endParaRPr lang="fr-FR" sz="3600" dirty="0">
              <a:latin typeface="Book Antiqua" panose="02040602050305030304" pitchFamily="18" charset="0"/>
            </a:endParaRPr>
          </a:p>
          <a:p>
            <a:pPr algn="ctr"/>
            <a:r>
              <a:rPr lang="fr-FR" sz="3600" dirty="0">
                <a:latin typeface="Book Antiqua" panose="02040602050305030304" pitchFamily="18" charset="0"/>
              </a:rPr>
              <a:t> Les Infantes de Noverre"</a:t>
            </a:r>
          </a:p>
          <a:p>
            <a:pPr algn="ctr"/>
            <a:endParaRPr lang="fr-F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16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478536" y="209026"/>
            <a:ext cx="887577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latin typeface="Book Antiqua" panose="02040602050305030304" pitchFamily="18" charset="0"/>
              </a:rPr>
              <a:t>" 2016, Ballet </a:t>
            </a:r>
            <a:r>
              <a:rPr lang="fr-FR" sz="3600" dirty="0" err="1">
                <a:latin typeface="Book Antiqua" panose="02040602050305030304" pitchFamily="18" charset="0"/>
              </a:rPr>
              <a:t>Conference</a:t>
            </a:r>
            <a:endParaRPr lang="fr-FR" sz="3600" dirty="0">
              <a:latin typeface="Book Antiqua" panose="02040602050305030304" pitchFamily="18" charset="0"/>
            </a:endParaRPr>
          </a:p>
          <a:p>
            <a:pPr algn="ctr"/>
            <a:r>
              <a:rPr lang="fr-FR" sz="3600" dirty="0">
                <a:latin typeface="Book Antiqua" panose="02040602050305030304" pitchFamily="18" charset="0"/>
              </a:rPr>
              <a:t> Les Infantes de Noverre"</a:t>
            </a:r>
          </a:p>
          <a:p>
            <a:pPr algn="ctr"/>
            <a:endParaRPr lang="fr-FR" sz="2800" dirty="0">
              <a:latin typeface="Book Antiqua" panose="02040602050305030304" pitchFamily="18" charset="0"/>
            </a:endParaRPr>
          </a:p>
        </p:txBody>
      </p:sp>
      <p:pic>
        <p:nvPicPr>
          <p:cNvPr id="5" name="Image 4" descr="Une image contenant plancher, personne, intérieur&#10;&#10;Description générée automatiquement">
            <a:extLst>
              <a:ext uri="{FF2B5EF4-FFF2-40B4-BE49-F238E27FC236}">
                <a16:creationId xmlns:a16="http://schemas.microsoft.com/office/drawing/2014/main" id="{A126AC83-D9DE-F644-955B-BA039155E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10" y="1504378"/>
            <a:ext cx="8422980" cy="473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07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095833"/>
            <a:ext cx="9560688" cy="39513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Why</a:t>
            </a:r>
            <a:r>
              <a:rPr lang="fr-FR" dirty="0">
                <a:latin typeface="Book Antiqua" panose="02040602050305030304" pitchFamily="18" charset="0"/>
              </a:rPr>
              <a:t>  Les Infantes de Noverre ?.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767732" y="705338"/>
            <a:ext cx="87158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</a:t>
            </a:r>
            <a:r>
              <a:rPr lang="fr-FR" sz="4400" dirty="0" err="1">
                <a:latin typeface="Book Antiqua" panose="02040602050305030304" pitchFamily="18" charset="0"/>
              </a:rPr>
              <a:t>Why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this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name</a:t>
            </a:r>
            <a:r>
              <a:rPr lang="fr-FR" sz="4400" dirty="0">
                <a:latin typeface="Book Antiqua" panose="02040602050305030304" pitchFamily="18" charset="0"/>
              </a:rPr>
              <a:t>, </a:t>
            </a:r>
            <a:r>
              <a:rPr lang="fr-FR" sz="4400" dirty="0" err="1">
                <a:latin typeface="Book Antiqua" panose="02040602050305030304" pitchFamily="18" charset="0"/>
              </a:rPr>
              <a:t>Why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this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title</a:t>
            </a:r>
            <a:r>
              <a:rPr lang="fr-FR" sz="4400" dirty="0">
                <a:latin typeface="Book Antiqua" panose="02040602050305030304" pitchFamily="18" charset="0"/>
              </a:rPr>
              <a:t> ?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50FBE0AC-2116-F54D-B078-59B023433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217" y="1764450"/>
            <a:ext cx="944294" cy="23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9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095833"/>
            <a:ext cx="9560688" cy="39513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Why</a:t>
            </a:r>
            <a:r>
              <a:rPr lang="fr-FR" dirty="0">
                <a:latin typeface="Book Antiqua" panose="02040602050305030304" pitchFamily="18" charset="0"/>
              </a:rPr>
              <a:t>  Les Infantes de Noverre ?.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/>
              <a:t> </a:t>
            </a:r>
            <a:r>
              <a:rPr lang="fr-FR" dirty="0" err="1">
                <a:latin typeface="Book Antiqua" panose="02040602050305030304" pitchFamily="18" charset="0"/>
              </a:rPr>
              <a:t>Why</a:t>
            </a:r>
            <a:r>
              <a:rPr lang="fr-FR" dirty="0">
                <a:latin typeface="Book Antiqua" panose="02040602050305030304" pitchFamily="18" charset="0"/>
              </a:rPr>
              <a:t> Star </a:t>
            </a:r>
            <a:r>
              <a:rPr lang="fr-FR" dirty="0" err="1">
                <a:latin typeface="Book Antiqua" panose="02040602050305030304" pitchFamily="18" charset="0"/>
              </a:rPr>
              <a:t>only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shine</a:t>
            </a:r>
            <a:r>
              <a:rPr lang="fr-FR" dirty="0">
                <a:latin typeface="Book Antiqua" panose="02040602050305030304" pitchFamily="18" charset="0"/>
              </a:rPr>
              <a:t> at night ?.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Two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paradox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767732" y="705338"/>
            <a:ext cx="87158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</a:t>
            </a:r>
            <a:r>
              <a:rPr lang="fr-FR" sz="4400" dirty="0" err="1">
                <a:latin typeface="Book Antiqua" panose="02040602050305030304" pitchFamily="18" charset="0"/>
              </a:rPr>
              <a:t>Why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this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name</a:t>
            </a:r>
            <a:r>
              <a:rPr lang="fr-FR" sz="4400" dirty="0">
                <a:latin typeface="Book Antiqua" panose="02040602050305030304" pitchFamily="18" charset="0"/>
              </a:rPr>
              <a:t>, </a:t>
            </a:r>
            <a:r>
              <a:rPr lang="fr-FR" sz="4400" dirty="0" err="1">
                <a:latin typeface="Book Antiqua" panose="02040602050305030304" pitchFamily="18" charset="0"/>
              </a:rPr>
              <a:t>Why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this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title</a:t>
            </a:r>
            <a:r>
              <a:rPr lang="fr-FR" sz="4400" dirty="0">
                <a:latin typeface="Book Antiqua" panose="02040602050305030304" pitchFamily="18" charset="0"/>
              </a:rPr>
              <a:t> ?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  <p:pic>
        <p:nvPicPr>
          <p:cNvPr id="6" name="Image 5" descr="Une image contenant texte, personne&#10;&#10;Description générée automatiquement">
            <a:extLst>
              <a:ext uri="{FF2B5EF4-FFF2-40B4-BE49-F238E27FC236}">
                <a16:creationId xmlns:a16="http://schemas.microsoft.com/office/drawing/2014/main" id="{057C9B1B-6A26-F946-A57F-91F3B7AF9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267" y="2993313"/>
            <a:ext cx="2101517" cy="278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7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219719" y="2540234"/>
            <a:ext cx="54665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</a:t>
            </a:r>
            <a:r>
              <a:rPr lang="fr-FR" sz="4400" dirty="0" err="1">
                <a:latin typeface="Book Antiqua" panose="02040602050305030304" pitchFamily="18" charset="0"/>
              </a:rPr>
              <a:t>Some</a:t>
            </a:r>
            <a:r>
              <a:rPr lang="fr-FR" sz="4400" dirty="0">
                <a:latin typeface="Book Antiqua" panose="02040602050305030304" pitchFamily="18" charset="0"/>
              </a:rPr>
              <a:t> of </a:t>
            </a:r>
            <a:r>
              <a:rPr lang="fr-FR" sz="4400" dirty="0" err="1">
                <a:latin typeface="Book Antiqua" panose="02040602050305030304" pitchFamily="18" charset="0"/>
              </a:rPr>
              <a:t>my</a:t>
            </a:r>
            <a:r>
              <a:rPr lang="fr-FR" sz="4400" dirty="0">
                <a:latin typeface="Book Antiqua" panose="02040602050305030304" pitchFamily="18" charset="0"/>
              </a:rPr>
              <a:t> ballets"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18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terrain, sport, extérieur&#10;&#10;Description générée automatiquement">
            <a:extLst>
              <a:ext uri="{FF2B5EF4-FFF2-40B4-BE49-F238E27FC236}">
                <a16:creationId xmlns:a16="http://schemas.microsoft.com/office/drawing/2014/main" id="{85A8F4EF-9368-9849-B650-202639A4B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52" y="894462"/>
            <a:ext cx="7921752" cy="53967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AEB790-D536-E545-A80C-622AB6F7A3BC}"/>
              </a:ext>
            </a:extLst>
          </p:cNvPr>
          <p:cNvSpPr/>
          <p:nvPr/>
        </p:nvSpPr>
        <p:spPr>
          <a:xfrm>
            <a:off x="851352" y="187930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9DCBBD-65F3-074B-B2BC-203DF9CECDFE}"/>
              </a:ext>
            </a:extLst>
          </p:cNvPr>
          <p:cNvSpPr/>
          <p:nvPr/>
        </p:nvSpPr>
        <p:spPr>
          <a:xfrm>
            <a:off x="1514856" y="268080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err="1">
                <a:latin typeface="Book Antiqua" panose="02040602050305030304" pitchFamily="18" charset="0"/>
              </a:rPr>
              <a:t>Balletissima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7937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4FC494-1A06-2740-B6A4-B509E8A02DA7}"/>
              </a:ext>
            </a:extLst>
          </p:cNvPr>
          <p:cNvSpPr/>
          <p:nvPr/>
        </p:nvSpPr>
        <p:spPr>
          <a:xfrm>
            <a:off x="851352" y="187930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8D1268-95E3-B447-8699-BA1A4F08CC9B}"/>
              </a:ext>
            </a:extLst>
          </p:cNvPr>
          <p:cNvSpPr/>
          <p:nvPr/>
        </p:nvSpPr>
        <p:spPr>
          <a:xfrm>
            <a:off x="1514856" y="268080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Errare Humanum est… In quo ?</a:t>
            </a:r>
            <a:endParaRPr lang="fr-FR" dirty="0"/>
          </a:p>
        </p:txBody>
      </p:sp>
      <p:pic>
        <p:nvPicPr>
          <p:cNvPr id="5" name="Image 4" descr="Une image contenant intérieur, sport, personne&#10;&#10;Description générée automatiquement">
            <a:extLst>
              <a:ext uri="{FF2B5EF4-FFF2-40B4-BE49-F238E27FC236}">
                <a16:creationId xmlns:a16="http://schemas.microsoft.com/office/drawing/2014/main" id="{595EDDE4-B08F-CB4F-B403-004DA18E1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726" y="821703"/>
            <a:ext cx="5320547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9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B6A242-052A-B449-9988-1FF2C2902455}"/>
              </a:ext>
            </a:extLst>
          </p:cNvPr>
          <p:cNvSpPr/>
          <p:nvPr/>
        </p:nvSpPr>
        <p:spPr>
          <a:xfrm>
            <a:off x="851352" y="187930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B69EC6-5416-3442-9992-1D68E7762E03}"/>
              </a:ext>
            </a:extLst>
          </p:cNvPr>
          <p:cNvSpPr/>
          <p:nvPr/>
        </p:nvSpPr>
        <p:spPr>
          <a:xfrm>
            <a:off x="1514856" y="268080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Liberté</a:t>
            </a:r>
            <a:endParaRPr lang="fr-FR" dirty="0"/>
          </a:p>
        </p:txBody>
      </p:sp>
      <p:pic>
        <p:nvPicPr>
          <p:cNvPr id="7" name="Image 6" descr="Une image contenant personne, intérieur, musique&#10;&#10;Description générée automatiquement">
            <a:extLst>
              <a:ext uri="{FF2B5EF4-FFF2-40B4-BE49-F238E27FC236}">
                <a16:creationId xmlns:a16="http://schemas.microsoft.com/office/drawing/2014/main" id="{2ADED176-5560-D143-9C0B-B7987E266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11" y="983996"/>
            <a:ext cx="7797800" cy="52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15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E14568-B912-C443-B9DF-664A575C6824}"/>
              </a:ext>
            </a:extLst>
          </p:cNvPr>
          <p:cNvSpPr/>
          <p:nvPr/>
        </p:nvSpPr>
        <p:spPr>
          <a:xfrm>
            <a:off x="851352" y="187930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758EB7-0499-2945-99E0-D666DEAF9166}"/>
              </a:ext>
            </a:extLst>
          </p:cNvPr>
          <p:cNvSpPr/>
          <p:nvPr/>
        </p:nvSpPr>
        <p:spPr>
          <a:xfrm>
            <a:off x="1514856" y="268080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Amoroso</a:t>
            </a:r>
            <a:endParaRPr lang="fr-FR" dirty="0"/>
          </a:p>
        </p:txBody>
      </p:sp>
      <p:pic>
        <p:nvPicPr>
          <p:cNvPr id="5" name="Image 4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E57D3BD7-18D7-C142-A08F-6ECC9D8C1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343" y="943623"/>
            <a:ext cx="7803850" cy="520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87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E14568-B912-C443-B9DF-664A575C6824}"/>
              </a:ext>
            </a:extLst>
          </p:cNvPr>
          <p:cNvSpPr/>
          <p:nvPr/>
        </p:nvSpPr>
        <p:spPr>
          <a:xfrm>
            <a:off x="851352" y="187930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758EB7-0499-2945-99E0-D666DEAF9166}"/>
              </a:ext>
            </a:extLst>
          </p:cNvPr>
          <p:cNvSpPr/>
          <p:nvPr/>
        </p:nvSpPr>
        <p:spPr>
          <a:xfrm>
            <a:off x="1514856" y="268080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err="1">
                <a:latin typeface="Book Antiqua" panose="02040602050305030304" pitchFamily="18" charset="0"/>
              </a:rPr>
              <a:t>Salomé's</a:t>
            </a:r>
            <a:r>
              <a:rPr lang="fr-FR" dirty="0">
                <a:latin typeface="Book Antiqua" panose="02040602050305030304" pitchFamily="18" charset="0"/>
              </a:rPr>
              <a:t> dance</a:t>
            </a:r>
            <a:endParaRPr lang="fr-FR" dirty="0"/>
          </a:p>
        </p:txBody>
      </p:sp>
      <p:pic>
        <p:nvPicPr>
          <p:cNvPr id="5" name="Image 4" descr="Une image contenant plancher, femme, personne, bleu&#10;&#10;Description générée automatiquement">
            <a:extLst>
              <a:ext uri="{FF2B5EF4-FFF2-40B4-BE49-F238E27FC236}">
                <a16:creationId xmlns:a16="http://schemas.microsoft.com/office/drawing/2014/main" id="{DA17A8B1-708A-6348-9D57-86A466440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782" y="821703"/>
            <a:ext cx="5010436" cy="534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5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1" y="2352141"/>
            <a:ext cx="8775478" cy="4008016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 </a:t>
            </a:r>
            <a:r>
              <a:rPr lang="fr-FR" dirty="0" err="1">
                <a:latin typeface="Book Antiqua" panose="02040602050305030304" pitchFamily="18" charset="0"/>
              </a:rPr>
              <a:t>Testimony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 </a:t>
            </a:r>
            <a:r>
              <a:rPr lang="fr-FR" dirty="0" err="1">
                <a:latin typeface="Book Antiqua" panose="02040602050305030304" pitchFamily="18" charset="0"/>
              </a:rPr>
              <a:t>human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adventure</a:t>
            </a:r>
            <a:r>
              <a:rPr lang="fr-FR" dirty="0">
                <a:latin typeface="Book Antiqua" panose="02040602050305030304" pitchFamily="18" charset="0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Working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under</a:t>
            </a:r>
            <a:r>
              <a:rPr lang="fr-FR" dirty="0">
                <a:latin typeface="Book Antiqua" panose="02040602050305030304" pitchFamily="18" charset="0"/>
              </a:rPr>
              <a:t> the </a:t>
            </a:r>
            <a:r>
              <a:rPr lang="fr-FR" dirty="0" err="1">
                <a:latin typeface="Book Antiqua" panose="02040602050305030304" pitchFamily="18" charset="0"/>
              </a:rPr>
              <a:t>aegis</a:t>
            </a:r>
            <a:r>
              <a:rPr lang="fr-FR" dirty="0">
                <a:latin typeface="Book Antiqua" panose="02040602050305030304" pitchFamily="18" charset="0"/>
              </a:rPr>
              <a:t> of </a:t>
            </a:r>
            <a:r>
              <a:rPr lang="fr-FR" dirty="0" err="1">
                <a:latin typeface="Book Antiqua" panose="02040602050305030304" pitchFamily="18" charset="0"/>
              </a:rPr>
              <a:t>charity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My</a:t>
            </a:r>
            <a:r>
              <a:rPr lang="fr-FR" dirty="0">
                <a:latin typeface="Book Antiqua" panose="02040602050305030304" pitchFamily="18" charset="0"/>
              </a:rPr>
              <a:t> passion for </a:t>
            </a:r>
            <a:r>
              <a:rPr lang="fr-FR" dirty="0" err="1">
                <a:latin typeface="Book Antiqua" panose="02040602050305030304" pitchFamily="18" charset="0"/>
              </a:rPr>
              <a:t>classical</a:t>
            </a:r>
            <a:r>
              <a:rPr lang="fr-FR" dirty="0">
                <a:latin typeface="Book Antiqua" panose="02040602050305030304" pitchFamily="18" charset="0"/>
              </a:rPr>
              <a:t> dance &amp; </a:t>
            </a:r>
            <a:r>
              <a:rPr lang="fr-FR" dirty="0" err="1">
                <a:latin typeface="Book Antiqua" panose="02040602050305030304" pitchFamily="18" charset="0"/>
              </a:rPr>
              <a:t>my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work</a:t>
            </a:r>
            <a:r>
              <a:rPr lang="fr-FR" dirty="0">
                <a:latin typeface="Book Antiqua" panose="02040602050305030304" pitchFamily="18" charset="0"/>
              </a:rPr>
              <a:t> of adaptation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657889" y="497843"/>
            <a:ext cx="847379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>
                <a:latin typeface="Book Antiqua" panose="02040602050305030304" pitchFamily="18" charset="0"/>
              </a:rPr>
              <a:t>Book </a:t>
            </a:r>
            <a:r>
              <a:rPr lang="fr-FR" sz="3200" dirty="0" err="1">
                <a:latin typeface="Book Antiqua" panose="02040602050305030304" pitchFamily="18" charset="0"/>
              </a:rPr>
              <a:t>presentation</a:t>
            </a:r>
            <a:endParaRPr lang="fr-FR" sz="3200" dirty="0">
              <a:latin typeface="Book Antiqua" panose="02040602050305030304" pitchFamily="18" charset="0"/>
            </a:endParaRPr>
          </a:p>
          <a:p>
            <a:pPr algn="ctr"/>
            <a:endParaRPr lang="fr-FR" sz="3200" dirty="0">
              <a:latin typeface="Book Antiqua" panose="02040602050305030304" pitchFamily="18" charset="0"/>
            </a:endParaRPr>
          </a:p>
          <a:p>
            <a:pPr algn="ctr"/>
            <a:r>
              <a:rPr lang="fr-FR" sz="3600" dirty="0">
                <a:latin typeface="Book Antiqua" panose="02040602050305030304" pitchFamily="18" charset="0"/>
              </a:rPr>
              <a:t> </a:t>
            </a:r>
            <a:r>
              <a:rPr lang="fr-FR" sz="4400" dirty="0">
                <a:latin typeface="Book Antiqua" panose="02040602050305030304" pitchFamily="18" charset="0"/>
              </a:rPr>
              <a:t>" The stars </a:t>
            </a:r>
            <a:r>
              <a:rPr lang="fr-FR" sz="4400" dirty="0" err="1">
                <a:latin typeface="Book Antiqua" panose="02040602050305030304" pitchFamily="18" charset="0"/>
              </a:rPr>
              <a:t>only</a:t>
            </a:r>
            <a:r>
              <a:rPr lang="fr-FR" sz="4400" dirty="0">
                <a:latin typeface="Book Antiqua" panose="02040602050305030304" pitchFamily="18" charset="0"/>
              </a:rPr>
              <a:t> </a:t>
            </a:r>
            <a:r>
              <a:rPr lang="fr-FR" sz="4400" dirty="0" err="1">
                <a:latin typeface="Book Antiqua" panose="02040602050305030304" pitchFamily="18" charset="0"/>
              </a:rPr>
              <a:t>shine</a:t>
            </a:r>
            <a:r>
              <a:rPr lang="fr-FR" sz="4400" dirty="0">
                <a:latin typeface="Book Antiqua" panose="02040602050305030304" pitchFamily="18" charset="0"/>
              </a:rPr>
              <a:t> at night...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87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E14568-B912-C443-B9DF-664A575C6824}"/>
              </a:ext>
            </a:extLst>
          </p:cNvPr>
          <p:cNvSpPr/>
          <p:nvPr/>
        </p:nvSpPr>
        <p:spPr>
          <a:xfrm>
            <a:off x="851352" y="187930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758EB7-0499-2945-99E0-D666DEAF9166}"/>
              </a:ext>
            </a:extLst>
          </p:cNvPr>
          <p:cNvSpPr/>
          <p:nvPr/>
        </p:nvSpPr>
        <p:spPr>
          <a:xfrm>
            <a:off x="1514856" y="268080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Solfège</a:t>
            </a:r>
            <a:endParaRPr lang="fr-FR" dirty="0"/>
          </a:p>
        </p:txBody>
      </p:sp>
      <p:pic>
        <p:nvPicPr>
          <p:cNvPr id="5" name="Image 4" descr="Une image contenant plancher, rose, sport, danseur&#10;&#10;Description générée automatiquement">
            <a:extLst>
              <a:ext uri="{FF2B5EF4-FFF2-40B4-BE49-F238E27FC236}">
                <a16:creationId xmlns:a16="http://schemas.microsoft.com/office/drawing/2014/main" id="{4F427008-6EAD-EF47-A1BC-207B4E94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52" y="980803"/>
            <a:ext cx="7794859" cy="519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834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E14568-B912-C443-B9DF-664A575C6824}"/>
              </a:ext>
            </a:extLst>
          </p:cNvPr>
          <p:cNvSpPr/>
          <p:nvPr/>
        </p:nvSpPr>
        <p:spPr>
          <a:xfrm>
            <a:off x="851352" y="187930"/>
            <a:ext cx="7794859" cy="553623"/>
          </a:xfrm>
          <a:prstGeom prst="rect">
            <a:avLst/>
          </a:prstGeom>
          <a:solidFill>
            <a:schemeClr val="bg1">
              <a:alpha val="73534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758EB7-0499-2945-99E0-D666DEAF9166}"/>
              </a:ext>
            </a:extLst>
          </p:cNvPr>
          <p:cNvSpPr/>
          <p:nvPr/>
        </p:nvSpPr>
        <p:spPr>
          <a:xfrm>
            <a:off x="1514856" y="268080"/>
            <a:ext cx="6876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Scarpe de </a:t>
            </a:r>
            <a:r>
              <a:rPr lang="fr-FR" dirty="0" err="1">
                <a:latin typeface="Book Antiqua" panose="02040602050305030304" pitchFamily="18" charset="0"/>
              </a:rPr>
              <a:t>punta</a:t>
            </a:r>
            <a:endParaRPr lang="fr-FR" dirty="0"/>
          </a:p>
        </p:txBody>
      </p:sp>
      <p:pic>
        <p:nvPicPr>
          <p:cNvPr id="6" name="Image 5" descr="Une image contenant personne, sport, intérieur&#10;&#10;Description générée automatiquement">
            <a:extLst>
              <a:ext uri="{FF2B5EF4-FFF2-40B4-BE49-F238E27FC236}">
                <a16:creationId xmlns:a16="http://schemas.microsoft.com/office/drawing/2014/main" id="{A9BFAAA5-71AA-FB4A-AF63-1AA51B6DC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52" y="933493"/>
            <a:ext cx="7794859" cy="519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9701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095833"/>
            <a:ext cx="9560688" cy="39513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The love story </a:t>
            </a:r>
            <a:r>
              <a:rPr lang="fr-FR" dirty="0" err="1">
                <a:latin typeface="Book Antiqua" panose="02040602050305030304" pitchFamily="18" charset="0"/>
              </a:rPr>
              <a:t>between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Grece</a:t>
            </a:r>
            <a:r>
              <a:rPr lang="fr-FR" dirty="0">
                <a:latin typeface="Book Antiqua" panose="02040602050305030304" pitchFamily="18" charset="0"/>
              </a:rPr>
              <a:t> and me.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/>
              <a:t> </a:t>
            </a:r>
            <a:r>
              <a:rPr lang="fr-FR" dirty="0" err="1">
                <a:latin typeface="Book Antiqua" panose="02040602050305030304" pitchFamily="18" charset="0"/>
              </a:rPr>
              <a:t>Writing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is</a:t>
            </a:r>
            <a:r>
              <a:rPr lang="fr-FR" dirty="0">
                <a:latin typeface="Book Antiqua" panose="02040602050305030304" pitchFamily="18" charset="0"/>
              </a:rPr>
              <a:t> an </a:t>
            </a:r>
            <a:r>
              <a:rPr lang="fr-FR" dirty="0" err="1">
                <a:latin typeface="Book Antiqua" panose="02040602050305030304" pitchFamily="18" charset="0"/>
              </a:rPr>
              <a:t>extraordinary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act</a:t>
            </a:r>
            <a:r>
              <a:rPr lang="fr-FR" dirty="0">
                <a:latin typeface="Book Antiqua" panose="02040602050305030304" pitchFamily="18" charset="0"/>
              </a:rPr>
              <a:t> 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Classical</a:t>
            </a:r>
            <a:r>
              <a:rPr lang="fr-FR" dirty="0">
                <a:latin typeface="Book Antiqua" panose="02040602050305030304" pitchFamily="18" charset="0"/>
              </a:rPr>
              <a:t> Dance </a:t>
            </a:r>
            <a:r>
              <a:rPr lang="fr-FR" dirty="0" err="1">
                <a:latin typeface="Book Antiqua" panose="02040602050305030304" pitchFamily="18" charset="0"/>
              </a:rPr>
              <a:t>remains</a:t>
            </a:r>
            <a:r>
              <a:rPr lang="fr-FR" dirty="0">
                <a:latin typeface="Book Antiqua" panose="02040602050305030304" pitchFamily="18" charset="0"/>
              </a:rPr>
              <a:t> the </a:t>
            </a:r>
            <a:r>
              <a:rPr lang="fr-FR" dirty="0" err="1">
                <a:latin typeface="Book Antiqua" panose="02040602050305030304" pitchFamily="18" charset="0"/>
              </a:rPr>
              <a:t>heroine</a:t>
            </a:r>
            <a:r>
              <a:rPr lang="fr-FR" dirty="0">
                <a:latin typeface="Book Antiqua" panose="02040602050305030304" pitchFamily="18" charset="0"/>
              </a:rPr>
              <a:t> of </a:t>
            </a:r>
            <a:r>
              <a:rPr lang="fr-FR" dirty="0" err="1">
                <a:latin typeface="Book Antiqua" panose="02040602050305030304" pitchFamily="18" charset="0"/>
              </a:rPr>
              <a:t>this</a:t>
            </a:r>
            <a:r>
              <a:rPr lang="fr-FR" dirty="0">
                <a:latin typeface="Book Antiqua" panose="02040602050305030304" pitchFamily="18" charset="0"/>
              </a:rPr>
              <a:t> book.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625111" y="943082"/>
            <a:ext cx="42178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The Epilogue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182956" y="2890391"/>
            <a:ext cx="9540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err="1">
                <a:latin typeface="Book Antiqua" panose="02040602050305030304" pitchFamily="18" charset="0"/>
              </a:rPr>
              <a:t>Thank</a:t>
            </a:r>
            <a:r>
              <a:rPr lang="fr-FR" sz="3200" dirty="0">
                <a:latin typeface="Book Antiqua" panose="02040602050305030304" pitchFamily="18" charset="0"/>
              </a:rPr>
              <a:t> </a:t>
            </a:r>
            <a:r>
              <a:rPr lang="fr-FR" sz="3200" dirty="0" err="1">
                <a:latin typeface="Book Antiqua" panose="02040602050305030304" pitchFamily="18" charset="0"/>
              </a:rPr>
              <a:t>you</a:t>
            </a:r>
            <a:r>
              <a:rPr lang="fr-FR" sz="3200" dirty="0">
                <a:latin typeface="Book Antiqua" panose="02040602050305030304" pitchFamily="18" charset="0"/>
              </a:rPr>
              <a:t> </a:t>
            </a:r>
            <a:r>
              <a:rPr lang="fr-FR" sz="3200" dirty="0" err="1">
                <a:latin typeface="Book Antiqua" panose="02040602050305030304" pitchFamily="18" charset="0"/>
              </a:rPr>
              <a:t>very</a:t>
            </a:r>
            <a:r>
              <a:rPr lang="fr-FR" sz="3200" dirty="0">
                <a:latin typeface="Book Antiqua" panose="02040602050305030304" pitchFamily="18" charset="0"/>
              </a:rPr>
              <a:t> </a:t>
            </a:r>
            <a:r>
              <a:rPr lang="fr-FR" sz="3200" dirty="0" err="1">
                <a:latin typeface="Book Antiqua" panose="02040602050305030304" pitchFamily="18" charset="0"/>
              </a:rPr>
              <a:t>much</a:t>
            </a:r>
            <a:r>
              <a:rPr lang="fr-FR" sz="3200" dirty="0">
                <a:latin typeface="Book Antiqua" panose="02040602050305030304" pitchFamily="18" charset="0"/>
              </a:rPr>
              <a:t> for </a:t>
            </a:r>
            <a:r>
              <a:rPr lang="fr-FR" sz="3200" dirty="0" err="1">
                <a:latin typeface="Book Antiqua" panose="02040602050305030304" pitchFamily="18" charset="0"/>
              </a:rPr>
              <a:t>your</a:t>
            </a:r>
            <a:r>
              <a:rPr lang="fr-FR" sz="3200" dirty="0">
                <a:latin typeface="Book Antiqua" panose="02040602050305030304" pitchFamily="18" charset="0"/>
              </a:rPr>
              <a:t> </a:t>
            </a:r>
            <a:r>
              <a:rPr lang="fr-FR" sz="3200" dirty="0" err="1">
                <a:latin typeface="Book Antiqua" panose="02040602050305030304" pitchFamily="18" charset="0"/>
              </a:rPr>
              <a:t>kind</a:t>
            </a:r>
            <a:r>
              <a:rPr lang="fr-FR" sz="3200" dirty="0">
                <a:latin typeface="Book Antiqua" panose="02040602050305030304" pitchFamily="18" charset="0"/>
              </a:rPr>
              <a:t> attention</a:t>
            </a:r>
          </a:p>
          <a:p>
            <a:pPr algn="ctr"/>
            <a:r>
              <a:rPr lang="fr-FR" sz="3200" dirty="0" err="1">
                <a:latin typeface="Book Antiqua" panose="02040602050305030304" pitchFamily="18" charset="0"/>
              </a:rPr>
              <a:t>Babaï</a:t>
            </a:r>
            <a:r>
              <a:rPr lang="fr-FR" sz="3200" dirty="0">
                <a:latin typeface="Book Antiqua" panose="02040602050305030304" pitchFamily="18" charset="0"/>
              </a:rPr>
              <a:t> ! ( </a:t>
            </a:r>
            <a:r>
              <a:rPr lang="fr-FR" sz="2800" dirty="0" err="1">
                <a:latin typeface="Book Antiqua" panose="02040602050305030304" pitchFamily="18" charset="0"/>
              </a:rPr>
              <a:t>well</a:t>
            </a:r>
            <a:r>
              <a:rPr lang="fr-FR" sz="2800" dirty="0">
                <a:latin typeface="Book Antiqua" panose="02040602050305030304" pitchFamily="18" charset="0"/>
              </a:rPr>
              <a:t> </a:t>
            </a:r>
            <a:r>
              <a:rPr lang="fr-FR" sz="2800" dirty="0" err="1">
                <a:latin typeface="Book Antiqua" panose="02040602050305030304" pitchFamily="18" charset="0"/>
              </a:rPr>
              <a:t>done</a:t>
            </a:r>
            <a:r>
              <a:rPr lang="fr-FR" sz="2800" dirty="0">
                <a:latin typeface="Book Antiqua" panose="02040602050305030304" pitchFamily="18" charset="0"/>
              </a:rPr>
              <a:t> in </a:t>
            </a:r>
            <a:r>
              <a:rPr lang="fr-FR" sz="2800" dirty="0" err="1">
                <a:latin typeface="Book Antiqua" panose="02040602050305030304" pitchFamily="18" charset="0"/>
              </a:rPr>
              <a:t>classic</a:t>
            </a:r>
            <a:r>
              <a:rPr lang="fr-FR" sz="2800" dirty="0">
                <a:latin typeface="Book Antiqua" panose="02040602050305030304" pitchFamily="18" charset="0"/>
              </a:rPr>
              <a:t> Greek </a:t>
            </a:r>
            <a:r>
              <a:rPr lang="fr-FR" sz="3200" dirty="0">
                <a:latin typeface="Book Antiqua" panose="02040602050305030304" pitchFamily="18" charset="0"/>
              </a:rPr>
              <a:t>)</a:t>
            </a:r>
          </a:p>
          <a:p>
            <a:pPr algn="ctr"/>
            <a:endParaRPr lang="fr-FR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0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7" y="2119473"/>
            <a:ext cx="9560688" cy="4148087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Why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did</a:t>
            </a:r>
            <a:r>
              <a:rPr lang="fr-FR" dirty="0">
                <a:latin typeface="Book Antiqua" panose="02040602050305030304" pitchFamily="18" charset="0"/>
              </a:rPr>
              <a:t> I </a:t>
            </a:r>
            <a:r>
              <a:rPr lang="fr-FR" dirty="0" err="1">
                <a:latin typeface="Book Antiqua" panose="02040602050305030304" pitchFamily="18" charset="0"/>
              </a:rPr>
              <a:t>create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this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method</a:t>
            </a:r>
            <a:r>
              <a:rPr lang="fr-FR" dirty="0">
                <a:latin typeface="Book Antiqua" panose="02040602050305030304" pitchFamily="18" charset="0"/>
              </a:rPr>
              <a:t> ?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Why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did</a:t>
            </a:r>
            <a:r>
              <a:rPr lang="fr-FR" dirty="0">
                <a:latin typeface="Book Antiqua" panose="02040602050305030304" pitchFamily="18" charset="0"/>
              </a:rPr>
              <a:t> I </a:t>
            </a:r>
            <a:r>
              <a:rPr lang="fr-FR" dirty="0" err="1">
                <a:latin typeface="Book Antiqua" panose="02040602050305030304" pitchFamily="18" charset="0"/>
              </a:rPr>
              <a:t>name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my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school</a:t>
            </a:r>
            <a:r>
              <a:rPr lang="fr-FR" dirty="0">
                <a:latin typeface="Book Antiqua" panose="02040602050305030304" pitchFamily="18" charset="0"/>
              </a:rPr>
              <a:t> " Les Infantes de Noverre " ?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What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encounters</a:t>
            </a:r>
            <a:r>
              <a:rPr lang="fr-FR" dirty="0">
                <a:latin typeface="Book Antiqua" panose="02040602050305030304" pitchFamily="18" charset="0"/>
              </a:rPr>
              <a:t> and </a:t>
            </a:r>
            <a:r>
              <a:rPr lang="fr-FR" dirty="0" err="1">
                <a:latin typeface="Book Antiqua" panose="02040602050305030304" pitchFamily="18" charset="0"/>
              </a:rPr>
              <a:t>events</a:t>
            </a:r>
            <a:r>
              <a:rPr lang="fr-FR" dirty="0">
                <a:latin typeface="Book Antiqua" panose="02040602050305030304" pitchFamily="18" charset="0"/>
              </a:rPr>
              <a:t> have </a:t>
            </a:r>
            <a:r>
              <a:rPr lang="fr-FR" dirty="0" err="1">
                <a:latin typeface="Book Antiqua" panose="02040602050305030304" pitchFamily="18" charset="0"/>
              </a:rPr>
              <a:t>changed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my</a:t>
            </a:r>
            <a:r>
              <a:rPr lang="fr-FR" dirty="0">
                <a:latin typeface="Book Antiqua" panose="02040602050305030304" pitchFamily="18" charset="0"/>
              </a:rPr>
              <a:t> life to </a:t>
            </a:r>
            <a:r>
              <a:rPr lang="fr-FR" dirty="0" err="1">
                <a:latin typeface="Book Antiqua" panose="02040602050305030304" pitchFamily="18" charset="0"/>
              </a:rPr>
              <a:t>get</a:t>
            </a:r>
            <a:r>
              <a:rPr lang="fr-FR" dirty="0">
                <a:latin typeface="Book Antiqua" panose="02040602050305030304" pitchFamily="18" charset="0"/>
              </a:rPr>
              <a:t> to </a:t>
            </a:r>
            <a:r>
              <a:rPr lang="fr-FR" dirty="0" err="1">
                <a:latin typeface="Book Antiqua" panose="02040602050305030304" pitchFamily="18" charset="0"/>
              </a:rPr>
              <a:t>this</a:t>
            </a:r>
            <a:r>
              <a:rPr lang="fr-FR" dirty="0">
                <a:latin typeface="Book Antiqua" panose="02040602050305030304" pitchFamily="18" charset="0"/>
              </a:rPr>
              <a:t> point ?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793448" y="590440"/>
            <a:ext cx="81564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</a:t>
            </a:r>
            <a:r>
              <a:rPr lang="fr-FR" sz="4400" dirty="0" err="1">
                <a:latin typeface="Book Antiqua" panose="02040602050305030304" pitchFamily="18" charset="0"/>
              </a:rPr>
              <a:t>My</a:t>
            </a:r>
            <a:r>
              <a:rPr lang="fr-FR" sz="4400" dirty="0">
                <a:latin typeface="Book Antiqua" panose="02040602050305030304" pitchFamily="18" charset="0"/>
              </a:rPr>
              <a:t> book </a:t>
            </a:r>
            <a:r>
              <a:rPr lang="fr-FR" sz="4400" dirty="0" err="1">
                <a:latin typeface="Book Antiqua" panose="02040602050305030304" pitchFamily="18" charset="0"/>
              </a:rPr>
              <a:t>reply</a:t>
            </a:r>
            <a:r>
              <a:rPr lang="fr-FR" sz="4400" dirty="0">
                <a:latin typeface="Book Antiqua" panose="02040602050305030304" pitchFamily="18" charset="0"/>
              </a:rPr>
              <a:t> to 3 questions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36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779" y="2466715"/>
            <a:ext cx="7389893" cy="26724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3200" dirty="0">
                <a:latin typeface="Book Antiqua" panose="02040602050305030304" pitchFamily="18" charset="0"/>
              </a:rPr>
              <a:t> People </a:t>
            </a:r>
            <a:r>
              <a:rPr lang="fr-FR" sz="3200" dirty="0" err="1">
                <a:latin typeface="Book Antiqua" panose="02040602050305030304" pitchFamily="18" charset="0"/>
              </a:rPr>
              <a:t>with</a:t>
            </a:r>
            <a:r>
              <a:rPr lang="fr-FR" sz="3200" dirty="0">
                <a:latin typeface="Book Antiqua" panose="02040602050305030304" pitchFamily="18" charset="0"/>
              </a:rPr>
              <a:t> </a:t>
            </a:r>
            <a:r>
              <a:rPr lang="fr-FR" sz="3200" dirty="0" err="1">
                <a:latin typeface="Book Antiqua" panose="02040602050305030304" pitchFamily="18" charset="0"/>
              </a:rPr>
              <a:t>disabilities</a:t>
            </a:r>
            <a:r>
              <a:rPr lang="fr-FR" sz="3200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3200" dirty="0">
                <a:latin typeface="Book Antiqua" panose="02040602050305030304" pitchFamily="18" charset="0"/>
              </a:rPr>
              <a:t> </a:t>
            </a:r>
            <a:r>
              <a:rPr lang="fr-FR" sz="3200" dirty="0" err="1">
                <a:latin typeface="Book Antiqua" panose="02040602050305030304" pitchFamily="18" charset="0"/>
              </a:rPr>
              <a:t>Children</a:t>
            </a:r>
            <a:r>
              <a:rPr lang="fr-FR" sz="3200" dirty="0">
                <a:latin typeface="Book Antiqua" panose="0204060205030503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fr-FR" sz="32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32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3200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sz="3200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214515" y="590440"/>
            <a:ext cx="53142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Public </a:t>
            </a:r>
            <a:r>
              <a:rPr lang="fr-FR" sz="4400" dirty="0" err="1">
                <a:latin typeface="Book Antiqua" panose="02040602050305030304" pitchFamily="18" charset="0"/>
              </a:rPr>
              <a:t>concerned</a:t>
            </a:r>
            <a:r>
              <a:rPr lang="fr-FR" sz="4400" dirty="0">
                <a:latin typeface="Book Antiqua" panose="02040602050305030304" pitchFamily="18" charset="0"/>
              </a:rPr>
              <a:t>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18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7" y="2119473"/>
            <a:ext cx="9560688" cy="4148087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 first book </a:t>
            </a:r>
            <a:r>
              <a:rPr lang="fr-FR" dirty="0" err="1">
                <a:latin typeface="Book Antiqua" panose="02040602050305030304" pitchFamily="18" charset="0"/>
              </a:rPr>
              <a:t>regrouping</a:t>
            </a:r>
            <a:r>
              <a:rPr lang="fr-FR" dirty="0">
                <a:latin typeface="Book Antiqua" panose="02040602050305030304" pitchFamily="18" charset="0"/>
              </a:rPr>
              <a:t> the </a:t>
            </a:r>
            <a:r>
              <a:rPr lang="fr-FR" dirty="0" err="1">
                <a:latin typeface="Book Antiqua" panose="02040602050305030304" pitchFamily="18" charset="0"/>
              </a:rPr>
              <a:t>beginning</a:t>
            </a:r>
            <a:r>
              <a:rPr lang="fr-FR" dirty="0">
                <a:latin typeface="Book Antiqua" panose="02040602050305030304" pitchFamily="18" charset="0"/>
              </a:rPr>
              <a:t> of </a:t>
            </a:r>
            <a:r>
              <a:rPr lang="fr-FR" dirty="0" err="1">
                <a:latin typeface="Book Antiqua" panose="02040602050305030304" pitchFamily="18" charset="0"/>
              </a:rPr>
              <a:t>my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strange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work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 </a:t>
            </a:r>
            <a:r>
              <a:rPr lang="fr-FR" dirty="0" err="1">
                <a:latin typeface="Book Antiqua" panose="02040602050305030304" pitchFamily="18" charset="0"/>
              </a:rPr>
              <a:t>Memoir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This Book " Les étoiles ne brillent que la nuit "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 err="1">
                <a:latin typeface="Book Antiqua" panose="02040602050305030304" pitchFamily="18" charset="0"/>
              </a:rPr>
              <a:t>Many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professionals</a:t>
            </a:r>
            <a:r>
              <a:rPr lang="fr-FR" dirty="0">
                <a:latin typeface="Book Antiqua" panose="02040602050305030304" pitchFamily="18" charset="0"/>
              </a:rPr>
              <a:t> have </a:t>
            </a:r>
            <a:r>
              <a:rPr lang="fr-FR" dirty="0" err="1">
                <a:latin typeface="Book Antiqua" panose="02040602050305030304" pitchFamily="18" charset="0"/>
              </a:rPr>
              <a:t>written</a:t>
            </a:r>
            <a:r>
              <a:rPr lang="fr-FR" dirty="0">
                <a:latin typeface="Book Antiqua" panose="02040602050305030304" pitchFamily="18" charset="0"/>
              </a:rPr>
              <a:t> about </a:t>
            </a:r>
            <a:r>
              <a:rPr lang="fr-FR" dirty="0" err="1">
                <a:latin typeface="Book Antiqua" panose="02040602050305030304" pitchFamily="18" charset="0"/>
              </a:rPr>
              <a:t>disability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111922" y="590440"/>
            <a:ext cx="55194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The love of </a:t>
            </a:r>
            <a:r>
              <a:rPr lang="fr-FR" sz="4400" dirty="0" err="1">
                <a:latin typeface="Book Antiqua" panose="02040602050305030304" pitchFamily="18" charset="0"/>
              </a:rPr>
              <a:t>writing</a:t>
            </a:r>
            <a:r>
              <a:rPr lang="fr-FR" sz="4400" dirty="0">
                <a:latin typeface="Book Antiqua" panose="02040602050305030304" pitchFamily="18" charset="0"/>
              </a:rPr>
              <a:t>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4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07" y="2709782"/>
            <a:ext cx="9560688" cy="323960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To talk about </a:t>
            </a:r>
            <a:r>
              <a:rPr lang="fr-FR" dirty="0" err="1">
                <a:latin typeface="Book Antiqua" panose="02040602050305030304" pitchFamily="18" charset="0"/>
              </a:rPr>
              <a:t>my</a:t>
            </a:r>
            <a:r>
              <a:rPr lang="fr-FR" dirty="0">
                <a:latin typeface="Book Antiqua" panose="02040602050305030304" pitchFamily="18" charset="0"/>
              </a:rPr>
              <a:t> Infantes de Noverre.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 err="1">
                <a:latin typeface="Book Antiqua" panose="02040602050305030304" pitchFamily="18" charset="0"/>
              </a:rPr>
              <a:t>Naming</a:t>
            </a:r>
            <a:r>
              <a:rPr lang="fr-FR" dirty="0">
                <a:latin typeface="Book Antiqua" panose="02040602050305030304" pitchFamily="18" charset="0"/>
              </a:rPr>
              <a:t>, </a:t>
            </a:r>
            <a:r>
              <a:rPr lang="fr-FR" dirty="0" err="1">
                <a:latin typeface="Book Antiqua" panose="02040602050305030304" pitchFamily="18" charset="0"/>
              </a:rPr>
              <a:t>describing</a:t>
            </a:r>
            <a:r>
              <a:rPr lang="fr-FR" dirty="0">
                <a:latin typeface="Book Antiqua" panose="02040602050305030304" pitchFamily="18" charset="0"/>
              </a:rPr>
              <a:t>, </a:t>
            </a:r>
            <a:r>
              <a:rPr lang="fr-FR" dirty="0" err="1">
                <a:latin typeface="Book Antiqua" panose="02040602050305030304" pitchFamily="18" charset="0"/>
              </a:rPr>
              <a:t>encouraging</a:t>
            </a:r>
            <a:r>
              <a:rPr lang="fr-FR" dirty="0">
                <a:latin typeface="Book Antiqua" panose="02040602050305030304" pitchFamily="18" charset="0"/>
              </a:rPr>
              <a:t>, </a:t>
            </a:r>
            <a:r>
              <a:rPr lang="fr-FR" dirty="0" err="1">
                <a:latin typeface="Book Antiqua" panose="02040602050305030304" pitchFamily="18" charset="0"/>
              </a:rPr>
              <a:t>sublimating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them</a:t>
            </a:r>
            <a:r>
              <a:rPr lang="fr-FR" dirty="0">
                <a:latin typeface="Book Antiqua" panose="02040602050305030304" pitchFamily="18" charset="0"/>
              </a:rPr>
              <a:t>…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2530319" y="590440"/>
            <a:ext cx="46826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The </a:t>
            </a:r>
            <a:r>
              <a:rPr lang="fr-FR" sz="4400" dirty="0" err="1">
                <a:latin typeface="Book Antiqua" panose="02040602050305030304" pitchFamily="18" charset="0"/>
              </a:rPr>
              <a:t>advantages</a:t>
            </a:r>
            <a:r>
              <a:rPr lang="fr-FR" sz="4400" dirty="0">
                <a:latin typeface="Book Antiqua" panose="02040602050305030304" pitchFamily="18" charset="0"/>
              </a:rPr>
              <a:t>…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07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388441"/>
            <a:ext cx="9560688" cy="323960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 </a:t>
            </a:r>
            <a:r>
              <a:rPr lang="fr-FR" dirty="0" err="1">
                <a:latin typeface="Book Antiqua" panose="02040602050305030304" pitchFamily="18" charset="0"/>
              </a:rPr>
              <a:t>fundamental</a:t>
            </a:r>
            <a:r>
              <a:rPr lang="fr-FR" dirty="0">
                <a:latin typeface="Book Antiqua" panose="02040602050305030304" pitchFamily="18" charset="0"/>
              </a:rPr>
              <a:t> right.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But Art and </a:t>
            </a:r>
            <a:r>
              <a:rPr lang="fr-FR" dirty="0" err="1">
                <a:latin typeface="Book Antiqua" panose="02040602050305030304" pitchFamily="18" charset="0"/>
              </a:rPr>
              <a:t>any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other</a:t>
            </a:r>
            <a:r>
              <a:rPr lang="fr-FR" dirty="0">
                <a:latin typeface="Book Antiqua" panose="02040602050305030304" pitchFamily="18" charset="0"/>
              </a:rPr>
              <a:t> cultural </a:t>
            </a:r>
            <a:r>
              <a:rPr lang="fr-FR" dirty="0" err="1">
                <a:latin typeface="Book Antiqua" panose="02040602050305030304" pitchFamily="18" charset="0"/>
              </a:rPr>
              <a:t>activity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often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therapeutic</a:t>
            </a:r>
            <a:r>
              <a:rPr lang="fr-FR" dirty="0">
                <a:latin typeface="Book Antiqua" panose="02040602050305030304" pitchFamily="18" charset="0"/>
              </a:rPr>
              <a:t> for </a:t>
            </a:r>
            <a:r>
              <a:rPr lang="fr-FR" dirty="0" err="1">
                <a:latin typeface="Book Antiqua" panose="02040602050305030304" pitchFamily="18" charset="0"/>
              </a:rPr>
              <a:t>them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Discipline, </a:t>
            </a:r>
            <a:r>
              <a:rPr lang="fr-FR" dirty="0" err="1">
                <a:latin typeface="Book Antiqua" panose="02040602050305030304" pitchFamily="18" charset="0"/>
              </a:rPr>
              <a:t>method</a:t>
            </a:r>
            <a:r>
              <a:rPr lang="fr-FR" dirty="0">
                <a:latin typeface="Book Antiqua" panose="02040602050305030304" pitchFamily="18" charset="0"/>
              </a:rPr>
              <a:t>, </a:t>
            </a:r>
            <a:r>
              <a:rPr lang="fr-FR" dirty="0" err="1">
                <a:latin typeface="Book Antiqua" panose="02040602050305030304" pitchFamily="18" charset="0"/>
              </a:rPr>
              <a:t>choreography</a:t>
            </a:r>
            <a:r>
              <a:rPr lang="fr-FR" dirty="0">
                <a:latin typeface="Book Antiqua" panose="02040602050305030304" pitchFamily="18" charset="0"/>
              </a:rPr>
              <a:t>... All </a:t>
            </a:r>
            <a:r>
              <a:rPr lang="fr-FR" dirty="0" err="1">
                <a:latin typeface="Book Antiqua" panose="02040602050305030304" pitchFamily="18" charset="0"/>
              </a:rPr>
              <a:t>this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can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be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adapted</a:t>
            </a:r>
            <a:r>
              <a:rPr lang="fr-FR" dirty="0">
                <a:latin typeface="Book Antiqua" panose="02040602050305030304" pitchFamily="18" charset="0"/>
              </a:rPr>
              <a:t> to </a:t>
            </a:r>
            <a:r>
              <a:rPr lang="fr-FR" dirty="0" err="1">
                <a:latin typeface="Book Antiqua" panose="02040602050305030304" pitchFamily="18" charset="0"/>
              </a:rPr>
              <a:t>each</a:t>
            </a:r>
            <a:r>
              <a:rPr lang="fr-FR" dirty="0">
                <a:latin typeface="Book Antiqua" panose="02040602050305030304" pitchFamily="18" charset="0"/>
              </a:rPr>
              <a:t> of us.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1220527" y="1065002"/>
            <a:ext cx="69781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The </a:t>
            </a:r>
            <a:r>
              <a:rPr lang="fr-FR" sz="4400" dirty="0" err="1">
                <a:latin typeface="Book Antiqua" panose="02040602050305030304" pitchFamily="18" charset="0"/>
              </a:rPr>
              <a:t>access</a:t>
            </a:r>
            <a:r>
              <a:rPr lang="fr-FR" sz="4400" dirty="0">
                <a:latin typeface="Book Antiqua" panose="02040602050305030304" pitchFamily="18" charset="0"/>
              </a:rPr>
              <a:t> of the culture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47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3A56F6-B811-3241-8818-8F0F0E2D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312" y="2388441"/>
            <a:ext cx="9560688" cy="323960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Free </a:t>
            </a:r>
            <a:r>
              <a:rPr lang="fr-FR" dirty="0" err="1">
                <a:latin typeface="Book Antiqua" panose="02040602050305030304" pitchFamily="18" charset="0"/>
              </a:rPr>
              <a:t>ourselves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from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our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preconceived</a:t>
            </a:r>
            <a:r>
              <a:rPr lang="fr-FR" dirty="0">
                <a:latin typeface="Book Antiqua" panose="02040602050305030304" pitchFamily="18" charset="0"/>
              </a:rPr>
              <a:t> notions.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/>
              <a:t> </a:t>
            </a:r>
            <a:r>
              <a:rPr lang="fr-FR" dirty="0">
                <a:latin typeface="Book Antiqua" panose="02040602050305030304" pitchFamily="18" charset="0"/>
              </a:rPr>
              <a:t>If I </a:t>
            </a:r>
            <a:r>
              <a:rPr lang="fr-FR" dirty="0" err="1">
                <a:latin typeface="Book Antiqua" panose="02040602050305030304" pitchFamily="18" charset="0"/>
              </a:rPr>
              <a:t>was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handicapped</a:t>
            </a:r>
            <a:r>
              <a:rPr lang="fr-FR" dirty="0">
                <a:latin typeface="Book Antiqua" panose="02040602050305030304" pitchFamily="18" charset="0"/>
              </a:rPr>
              <a:t>, how </a:t>
            </a:r>
            <a:r>
              <a:rPr lang="fr-FR" dirty="0" err="1">
                <a:latin typeface="Book Antiqua" panose="02040602050305030304" pitchFamily="18" charset="0"/>
              </a:rPr>
              <a:t>would</a:t>
            </a:r>
            <a:r>
              <a:rPr lang="fr-FR" dirty="0">
                <a:latin typeface="Book Antiqua" panose="02040602050305030304" pitchFamily="18" charset="0"/>
              </a:rPr>
              <a:t> I live </a:t>
            </a:r>
            <a:r>
              <a:rPr lang="fr-FR" dirty="0" err="1">
                <a:latin typeface="Book Antiqua" panose="02040602050305030304" pitchFamily="18" charset="0"/>
              </a:rPr>
              <a:t>this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ignominy</a:t>
            </a:r>
            <a:r>
              <a:rPr lang="fr-FR" dirty="0">
                <a:latin typeface="Book Antiqua" panose="02040602050305030304" pitchFamily="18" charset="0"/>
              </a:rPr>
              <a:t> ?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Authencity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Dance </a:t>
            </a:r>
            <a:r>
              <a:rPr lang="fr-FR" dirty="0" err="1">
                <a:latin typeface="Book Antiqua" panose="02040602050305030304" pitchFamily="18" charset="0"/>
              </a:rPr>
              <a:t>is</a:t>
            </a:r>
            <a:r>
              <a:rPr lang="fr-FR" dirty="0">
                <a:latin typeface="Book Antiqua" panose="02040602050305030304" pitchFamily="18" charset="0"/>
              </a:rPr>
              <a:t> able to </a:t>
            </a:r>
            <a:r>
              <a:rPr lang="fr-FR" dirty="0" err="1">
                <a:latin typeface="Book Antiqua" panose="02040602050305030304" pitchFamily="18" charset="0"/>
              </a:rPr>
              <a:t>metamorphose</a:t>
            </a:r>
            <a:r>
              <a:rPr lang="fr-FR" dirty="0">
                <a:latin typeface="Book Antiqua" panose="0204060205030503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dirty="0">
                <a:latin typeface="Book Antiqua" panose="02040602050305030304" pitchFamily="18" charset="0"/>
              </a:rPr>
              <a:t> A Master </a:t>
            </a:r>
            <a:r>
              <a:rPr lang="fr-FR" dirty="0" err="1">
                <a:latin typeface="Book Antiqua" panose="02040602050305030304" pitchFamily="18" charset="0"/>
              </a:rPr>
              <a:t>degree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student</a:t>
            </a:r>
            <a:r>
              <a:rPr lang="fr-FR" dirty="0">
                <a:latin typeface="Book Antiqua" panose="02040602050305030304" pitchFamily="18" charset="0"/>
              </a:rPr>
              <a:t> </a:t>
            </a:r>
            <a:r>
              <a:rPr lang="fr-FR" dirty="0" err="1">
                <a:latin typeface="Book Antiqua" panose="02040602050305030304" pitchFamily="18" charset="0"/>
              </a:rPr>
              <a:t>testimony</a:t>
            </a: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endParaRPr lang="fr-FR" dirty="0">
              <a:latin typeface="Book Antiqua" panose="0204060205030503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D03F16-836B-6D4E-BFF9-9DB65CCCE620}"/>
              </a:ext>
            </a:extLst>
          </p:cNvPr>
          <p:cNvSpPr txBox="1"/>
          <p:nvPr/>
        </p:nvSpPr>
        <p:spPr>
          <a:xfrm>
            <a:off x="1585218" y="1065002"/>
            <a:ext cx="62488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>
                <a:latin typeface="Book Antiqua" panose="02040602050305030304" pitchFamily="18" charset="0"/>
              </a:rPr>
              <a:t>" </a:t>
            </a:r>
            <a:r>
              <a:rPr lang="fr-FR" sz="4400" dirty="0" err="1">
                <a:latin typeface="Book Antiqua" panose="02040602050305030304" pitchFamily="18" charset="0"/>
              </a:rPr>
              <a:t>Entering</a:t>
            </a:r>
            <a:r>
              <a:rPr lang="fr-FR" sz="4400" dirty="0">
                <a:latin typeface="Book Antiqua" panose="02040602050305030304" pitchFamily="18" charset="0"/>
              </a:rPr>
              <a:t> in </a:t>
            </a:r>
            <a:r>
              <a:rPr lang="fr-FR" sz="4400" dirty="0" err="1">
                <a:latin typeface="Book Antiqua" panose="02040602050305030304" pitchFamily="18" charset="0"/>
              </a:rPr>
              <a:t>my</a:t>
            </a:r>
            <a:r>
              <a:rPr lang="fr-FR" sz="4400" dirty="0">
                <a:latin typeface="Book Antiqua" panose="02040602050305030304" pitchFamily="18" charset="0"/>
              </a:rPr>
              <a:t> dance "</a:t>
            </a:r>
          </a:p>
          <a:p>
            <a:pPr algn="ctr"/>
            <a:endParaRPr lang="fr-FR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50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</TotalTime>
  <Words>769</Words>
  <Application>Microsoft Office PowerPoint</Application>
  <PresentationFormat>A4 Paper (210x297 mm)</PresentationFormat>
  <Paragraphs>143</Paragraphs>
  <Slides>33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Book Antiqua</vt:lpstr>
      <vt:lpstr>Calibri</vt:lpstr>
      <vt:lpstr>Calibri Light</vt:lpstr>
      <vt:lpstr>Times New Roman</vt:lpstr>
      <vt:lpstr>Wingdings</vt:lpstr>
      <vt:lpstr>Thème Office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Cyril BERTOLONE</dc:creator>
  <cp:lastModifiedBy>user</cp:lastModifiedBy>
  <cp:revision>11</cp:revision>
  <dcterms:created xsi:type="dcterms:W3CDTF">2022-06-19T09:06:58Z</dcterms:created>
  <dcterms:modified xsi:type="dcterms:W3CDTF">2022-07-13T11:14:59Z</dcterms:modified>
</cp:coreProperties>
</file>